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4"/>
  </p:notesMasterIdLst>
  <p:sldIdLst>
    <p:sldId id="256" r:id="rId2"/>
    <p:sldId id="334" r:id="rId3"/>
    <p:sldId id="265" r:id="rId4"/>
    <p:sldId id="336" r:id="rId5"/>
    <p:sldId id="337" r:id="rId6"/>
    <p:sldId id="338" r:id="rId7"/>
    <p:sldId id="339" r:id="rId8"/>
    <p:sldId id="340" r:id="rId9"/>
    <p:sldId id="341" r:id="rId10"/>
    <p:sldId id="342" r:id="rId11"/>
    <p:sldId id="335" r:id="rId12"/>
    <p:sldId id="344" r:id="rId13"/>
    <p:sldId id="345" r:id="rId14"/>
    <p:sldId id="346" r:id="rId15"/>
    <p:sldId id="347" r:id="rId16"/>
    <p:sldId id="348" r:id="rId17"/>
    <p:sldId id="349" r:id="rId18"/>
    <p:sldId id="350" r:id="rId19"/>
    <p:sldId id="351" r:id="rId20"/>
    <p:sldId id="352" r:id="rId21"/>
    <p:sldId id="353" r:id="rId22"/>
    <p:sldId id="259" r:id="rId23"/>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modifyVerifier cryptProviderType="rsaAES" cryptAlgorithmClass="hash" cryptAlgorithmType="typeAny" cryptAlgorithmSid="14" spinCount="100000" saltData="EsMwinh0IIPObSem47l33w==" hashData="IbO3e+jGnAlBKZ4s+mXBPBUuW4ZMK7N5AAi/ivveCHdofWh6u/0Subctq78D68m+A9jaZlcFs7Iq8zQ6cFldkw=="/>
  <p:extLst>
    <p:ext uri="{521415D9-36F7-43E2-AB2F-B90AF26B5E84}">
      <p14:sectionLst xmlns:p14="http://schemas.microsoft.com/office/powerpoint/2010/main">
        <p14:section name="Default Section" id="{9973039F-08D1-FE43-B0A6-845B43722D55}">
          <p14:sldIdLst>
            <p14:sldId id="256"/>
          </p14:sldIdLst>
        </p14:section>
        <p14:section name="Introduction" id="{B4055BB2-04E7-B84C-9677-0D7593509CD6}">
          <p14:sldIdLst/>
        </p14:section>
        <p14:section name="Setting up environment" id="{9F62335A-B7EA-AE4C-BD03-EE7540DD4825}">
          <p14:sldIdLst/>
        </p14:section>
        <p14:section name="The Basics" id="{99C36858-EA01-0C42-85EC-90E776DB9252}">
          <p14:sldIdLst/>
        </p14:section>
        <p14:section name="Components and APIs" id="{F9ECFBD5-4260-DF48-A913-C673271535F3}">
          <p14:sldIdLst/>
        </p14:section>
        <p14:section name="Native Code" id="{98B61D1F-E37E-7943-AEA1-16CB83B58B16}">
          <p14:sldIdLst/>
        </p14:section>
        <p14:section name="Libraries" id="{33767AE4-8B0F-FF49-BF19-4CFE1AC4B87A}">
          <p14:sldIdLst>
            <p14:sldId id="334"/>
            <p14:sldId id="265"/>
            <p14:sldId id="336"/>
            <p14:sldId id="337"/>
            <p14:sldId id="338"/>
            <p14:sldId id="339"/>
            <p14:sldId id="340"/>
            <p14:sldId id="341"/>
            <p14:sldId id="342"/>
            <p14:sldId id="335"/>
            <p14:sldId id="344"/>
            <p14:sldId id="345"/>
            <p14:sldId id="346"/>
            <p14:sldId id="347"/>
            <p14:sldId id="348"/>
            <p14:sldId id="349"/>
            <p14:sldId id="350"/>
            <p14:sldId id="351"/>
            <p14:sldId id="352"/>
            <p14:sldId id="353"/>
            <p14:sldId id="259"/>
          </p14:sldIdLst>
        </p14:section>
      </p14:sectionLst>
    </p:ext>
    <p:ext uri="{EFAFB233-063F-42B5-8137-9DF3F51BA10A}">
      <p15:sldGuideLst xmlns:p15="http://schemas.microsoft.com/office/powerpoint/2012/main">
        <p15:guide id="1" orient="horz" pos="2183">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843"/>
    <p:restoredTop sz="76923"/>
  </p:normalViewPr>
  <p:slideViewPr>
    <p:cSldViewPr snapToGrid="0">
      <p:cViewPr varScale="1">
        <p:scale>
          <a:sx n="82" d="100"/>
          <a:sy n="82" d="100"/>
        </p:scale>
        <p:origin x="496" y="176"/>
      </p:cViewPr>
      <p:guideLst>
        <p:guide orient="horz" pos="2183"/>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tiff>
</file>

<file path=ppt/media/image10.tiff>
</file>

<file path=ppt/media/image2.pn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ja-JP"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channel/UCFM3plFG0QUavW1FPfize7g"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expo.canny.io/feature-requests/p/support-for-realm" TargetMode="External"/><Relationship Id="rId2" Type="http://schemas.openxmlformats.org/officeDocument/2006/relationships/slide" Target="../slides/slide10.xml"/><Relationship Id="rId1" Type="http://schemas.openxmlformats.org/officeDocument/2006/relationships/notesMaster" Target="../notesMasters/notesMaster1.xml"/><Relationship Id="rId4" Type="http://schemas.openxmlformats.org/officeDocument/2006/relationships/hyperlink" Target="https://github.com/react-community/create-react-native-app"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rtl="0">
              <a:spcBef>
                <a:spcPts val="0"/>
              </a:spcBef>
              <a:spcAft>
                <a:spcPts val="0"/>
              </a:spcAft>
              <a:buNone/>
            </a:pPr>
            <a:r>
              <a:rPr lang="vi-VN" dirty="0"/>
              <a:t>Lecturer: Le Van Khanh</a:t>
            </a:r>
          </a:p>
          <a:p>
            <a:pPr marL="0" lvl="0" indent="0" rtl="0">
              <a:spcBef>
                <a:spcPts val="0"/>
              </a:spcBef>
              <a:spcAft>
                <a:spcPts val="0"/>
              </a:spcAft>
              <a:buNone/>
            </a:pPr>
            <a:r>
              <a:rPr lang="vi-VN" dirty="0"/>
              <a:t>Fb: facebook.com/lekhanh.vn</a:t>
            </a:r>
          </a:p>
          <a:p>
            <a:pPr marL="0" lvl="0" indent="0" rtl="0">
              <a:spcBef>
                <a:spcPts val="0"/>
              </a:spcBef>
              <a:spcAft>
                <a:spcPts val="0"/>
              </a:spcAft>
              <a:buNone/>
            </a:pPr>
            <a:r>
              <a:rPr lang="vi-VN" dirty="0"/>
              <a:t>Youtube: </a:t>
            </a:r>
            <a:r>
              <a:rPr lang="en-US" dirty="0">
                <a:hlinkClick r:id="rId3"/>
              </a:rPr>
              <a:t>https://www.youtube.com/channel/UCFM3plFG0QUavW1FPfize7g</a:t>
            </a:r>
            <a:endParaRPr dirty="0"/>
          </a:p>
        </p:txBody>
      </p:sp>
      <p:sp>
        <p:nvSpPr>
          <p:cNvPr id="141" name="Google Shape;141;p1: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realm.io</a:t>
            </a:r>
            <a:r>
              <a:rPr lang="en-US" dirty="0"/>
              <a:t>/docs/</a:t>
            </a:r>
            <a:r>
              <a:rPr lang="en-US" dirty="0" err="1"/>
              <a:t>javascript</a:t>
            </a:r>
            <a:r>
              <a:rPr lang="en-US" dirty="0"/>
              <a:t>/latest</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673618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realm.io</a:t>
            </a:r>
            <a:r>
              <a:rPr lang="en-US" dirty="0"/>
              <a:t>/docs/</a:t>
            </a:r>
            <a:r>
              <a:rPr lang="en-US" dirty="0" err="1"/>
              <a:t>javascript</a:t>
            </a:r>
            <a:r>
              <a:rPr lang="en-US" dirty="0"/>
              <a:t>/</a:t>
            </a:r>
            <a:r>
              <a:rPr lang="en-US" dirty="0" err="1"/>
              <a:t>latest#getting-started</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4</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3726778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cap="none" dirty="0">
                <a:solidFill>
                  <a:schemeClr val="dk1"/>
                </a:solidFill>
                <a:effectLst/>
                <a:latin typeface="Calibri"/>
                <a:ea typeface="Calibri"/>
                <a:cs typeface="Calibri"/>
                <a:sym typeface="Calibri"/>
              </a:rPr>
              <a:t>You can then run your app on a device and in a simulator.</a:t>
            </a:r>
          </a:p>
          <a:p>
            <a:r>
              <a:rPr lang="en-US" sz="1200" b="0" i="0" u="none" strike="noStrike" cap="none" dirty="0">
                <a:solidFill>
                  <a:schemeClr val="dk1"/>
                </a:solidFill>
                <a:effectLst/>
                <a:latin typeface="Calibri"/>
                <a:ea typeface="Calibri"/>
                <a:cs typeface="Calibri"/>
                <a:sym typeface="Calibri"/>
              </a:rPr>
              <a:t>Please note that </a:t>
            </a:r>
            <a:r>
              <a:rPr lang="en-US" sz="1200" b="0" i="0" u="none" strike="noStrike" cap="none" dirty="0">
                <a:solidFill>
                  <a:schemeClr val="dk1"/>
                </a:solidFill>
                <a:effectLst/>
                <a:latin typeface="Calibri"/>
                <a:ea typeface="Calibri"/>
                <a:cs typeface="Calibri"/>
                <a:sym typeface="Calibri"/>
                <a:hlinkClick r:id="rId3"/>
              </a:rPr>
              <a:t>Expo does not support Realm</a:t>
            </a:r>
            <a:r>
              <a:rPr lang="en-US" sz="1200" b="0" i="0" u="none" strike="noStrike" cap="none" dirty="0">
                <a:solidFill>
                  <a:schemeClr val="dk1"/>
                </a:solidFill>
                <a:effectLst/>
                <a:latin typeface="Calibri"/>
                <a:ea typeface="Calibri"/>
                <a:cs typeface="Calibri"/>
                <a:sym typeface="Calibri"/>
              </a:rPr>
              <a:t>, </a:t>
            </a:r>
            <a:r>
              <a:rPr lang="en-US" sz="1200" b="0" i="0" u="none" strike="noStrike" cap="none" dirty="0">
                <a:solidFill>
                  <a:schemeClr val="dk1"/>
                </a:solidFill>
                <a:effectLst/>
                <a:latin typeface="Calibri"/>
                <a:ea typeface="Calibri"/>
                <a:cs typeface="Calibri"/>
                <a:sym typeface="Calibri"/>
                <a:hlinkClick r:id="rId4"/>
              </a:rPr>
              <a:t>create-react-native-app</a:t>
            </a:r>
            <a:r>
              <a:rPr lang="en-US" sz="1200" b="0" i="0" u="none" strike="noStrike" cap="none" dirty="0">
                <a:solidFill>
                  <a:schemeClr val="dk1"/>
                </a:solidFill>
                <a:effectLst/>
                <a:latin typeface="Calibri"/>
                <a:ea typeface="Calibri"/>
                <a:cs typeface="Calibri"/>
                <a:sym typeface="Calibri"/>
              </a:rPr>
              <a:t> will not work.</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10</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248003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realm.io</a:t>
            </a:r>
            <a:r>
              <a:rPr lang="en-US" dirty="0"/>
              <a:t>/products/realm-studio/</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448527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https://studio-</a:t>
            </a:r>
            <a:r>
              <a:rPr lang="en-US" dirty="0" err="1"/>
              <a:t>releases.realm.io</a:t>
            </a:r>
            <a:r>
              <a:rPr lang="en-US" dirty="0"/>
              <a:t>/latest/download/mac-dmg</a:t>
            </a:r>
          </a:p>
          <a:p>
            <a:r>
              <a:rPr lang="en-US" dirty="0"/>
              <a:t>https://studio-</a:t>
            </a:r>
            <a:r>
              <a:rPr lang="en-US" dirty="0" err="1"/>
              <a:t>releases.realm.io</a:t>
            </a:r>
            <a:r>
              <a:rPr lang="en-US" dirty="0"/>
              <a:t>/latest/download/</a:t>
            </a:r>
            <a:r>
              <a:rPr lang="en-US" dirty="0" err="1"/>
              <a:t>linux-appimage</a:t>
            </a:r>
            <a:endParaRPr lang="en-US" dirty="0"/>
          </a:p>
          <a:p>
            <a:r>
              <a:rPr lang="en-US" dirty="0"/>
              <a:t>https://studio-</a:t>
            </a:r>
            <a:r>
              <a:rPr lang="en-US" dirty="0" err="1"/>
              <a:t>releases.realm.io</a:t>
            </a:r>
            <a:r>
              <a:rPr lang="en-US" dirty="0"/>
              <a:t>/latest/download/win-setup</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14</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76546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realm.io</a:t>
            </a:r>
            <a:r>
              <a:rPr lang="en-US" dirty="0"/>
              <a:t>/docs/</a:t>
            </a:r>
            <a:r>
              <a:rPr lang="en-US" dirty="0" err="1"/>
              <a:t>javascript</a:t>
            </a:r>
            <a:r>
              <a:rPr lang="en-US" dirty="0"/>
              <a:t>/</a:t>
            </a:r>
            <a:r>
              <a:rPr lang="en-US" dirty="0" err="1"/>
              <a:t>latest#realms</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15</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967185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16</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018132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cfbd68c2b_0_14: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1" name="Google Shape;161;g3cfbd68c2b_0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spcBef>
                <a:spcPts val="0"/>
              </a:spcBef>
              <a:spcAft>
                <a:spcPts val="0"/>
              </a:spcAft>
              <a:buNone/>
            </a:pPr>
            <a:endParaRPr/>
          </a:p>
        </p:txBody>
      </p:sp>
      <p:sp>
        <p:nvSpPr>
          <p:cNvPr id="162" name="Google Shape;162;g3cfbd68c2b_0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spcBef>
                <a:spcPts val="0"/>
              </a:spcBef>
              <a:spcAft>
                <a:spcPts val="0"/>
              </a:spcAft>
              <a:buClr>
                <a:srgbClr val="000000"/>
              </a:buClr>
              <a:buFont typeface="Arial"/>
              <a:buNone/>
            </a:pPr>
            <a:fld id="{00000000-1234-1234-1234-123412341234}" type="slidenum">
              <a:rPr lang="en-US" altLang="ja-JP"/>
              <a:t>22</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pic>
        <p:nvPicPr>
          <p:cNvPr id="2" name="Picture 1">
            <a:extLst>
              <a:ext uri="{FF2B5EF4-FFF2-40B4-BE49-F238E27FC236}">
                <a16:creationId xmlns:a16="http://schemas.microsoft.com/office/drawing/2014/main" id="{13437B40-FCE9-7348-9737-B0D22596C289}"/>
              </a:ext>
            </a:extLst>
          </p:cNvPr>
          <p:cNvPicPr>
            <a:picLocks noChangeAspect="1"/>
          </p:cNvPicPr>
          <p:nvPr userDrawn="1"/>
        </p:nvPicPr>
        <p:blipFill>
          <a:blip r:embed="rId2"/>
          <a:stretch>
            <a:fillRect/>
          </a:stretch>
        </p:blipFill>
        <p:spPr>
          <a:xfrm>
            <a:off x="0" y="742951"/>
            <a:ext cx="12192000" cy="5372100"/>
          </a:xfrm>
          <a:prstGeom prst="rect">
            <a:avLst/>
          </a:prstGeom>
        </p:spPr>
      </p:pic>
      <p:sp>
        <p:nvSpPr>
          <p:cNvPr id="16" name="Google Shape;16;p2"/>
          <p:cNvSpPr txBox="1">
            <a:spLocks noGrp="1"/>
          </p:cNvSpPr>
          <p:nvPr>
            <p:ph type="ctrTitle"/>
          </p:nvPr>
        </p:nvSpPr>
        <p:spPr>
          <a:xfrm>
            <a:off x="38100" y="287338"/>
            <a:ext cx="7603671" cy="1655762"/>
          </a:xfrm>
          <a:prstGeom prst="rect">
            <a:avLst/>
          </a:prstGeom>
          <a:noFill/>
          <a:ln>
            <a:noFill/>
          </a:ln>
        </p:spPr>
        <p:txBody>
          <a:bodyPr spcFirstLastPara="1" wrap="square" lIns="91425" tIns="45700" rIns="91425" bIns="45700" anchor="ctr" anchorCtr="0"/>
          <a:lstStyle>
            <a:lvl1pPr marR="0" lvl="0" algn="ctr" rtl="0">
              <a:lnSpc>
                <a:spcPct val="90000"/>
              </a:lnSpc>
              <a:spcBef>
                <a:spcPts val="0"/>
              </a:spcBef>
              <a:spcAft>
                <a:spcPts val="0"/>
              </a:spcAft>
              <a:buClr>
                <a:srgbClr val="2E75B5"/>
              </a:buClr>
              <a:buSzPts val="6000"/>
              <a:buFont typeface="Calibri"/>
              <a:buNone/>
              <a:defRPr sz="60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7" name="Google Shape;17;p2"/>
          <p:cNvSpPr txBox="1">
            <a:spLocks noGrp="1"/>
          </p:cNvSpPr>
          <p:nvPr>
            <p:ph type="subTitle" idx="1"/>
          </p:nvPr>
        </p:nvSpPr>
        <p:spPr>
          <a:xfrm>
            <a:off x="38100" y="4579937"/>
            <a:ext cx="7603671" cy="1535111"/>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dirty="0"/>
          </a:p>
        </p:txBody>
      </p:sp>
      <p:sp>
        <p:nvSpPr>
          <p:cNvPr id="20" name="Google Shape;20;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 name="Google Shape;22;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5" name="Picture 4">
            <a:extLst>
              <a:ext uri="{FF2B5EF4-FFF2-40B4-BE49-F238E27FC236}">
                <a16:creationId xmlns:a16="http://schemas.microsoft.com/office/drawing/2014/main" id="{E434F994-52E7-094F-9CE9-BBEF1AC83121}"/>
              </a:ext>
            </a:extLst>
          </p:cNvPr>
          <p:cNvPicPr>
            <a:picLocks noChangeAspect="1"/>
          </p:cNvPicPr>
          <p:nvPr userDrawn="1"/>
        </p:nvPicPr>
        <p:blipFill>
          <a:blip r:embed="rId3"/>
          <a:stretch>
            <a:fillRect/>
          </a:stretch>
        </p:blipFill>
        <p:spPr>
          <a:xfrm>
            <a:off x="7731416" y="2361786"/>
            <a:ext cx="2462797" cy="213442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8"/>
        <p:cNvGrpSpPr/>
        <p:nvPr/>
      </p:nvGrpSpPr>
      <p:grpSpPr>
        <a:xfrm>
          <a:off x="0" y="0"/>
          <a:ext cx="0" cy="0"/>
          <a:chOff x="0" y="0"/>
          <a:chExt cx="0" cy="0"/>
        </a:xfrm>
      </p:grpSpPr>
      <p:sp>
        <p:nvSpPr>
          <p:cNvPr id="133" name="Google Shape;133;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4" name="Google Shape;134;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5" name="Google Shape;135;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6" name="Google Shape;136;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7" name="Google Shape;137;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911FF8C-6940-BC43-AEED-4A61783889F4}"/>
              </a:ext>
            </a:extLst>
          </p:cNvPr>
          <p:cNvSpPr>
            <a:spLocks noGrp="1"/>
          </p:cNvSpPr>
          <p:nvPr>
            <p:ph type="dt" idx="10"/>
          </p:nvPr>
        </p:nvSpPr>
        <p:spPr/>
        <p:txBody>
          <a:bodyPr/>
          <a:lstStyle/>
          <a:p>
            <a:endParaRPr lang="en-VN"/>
          </a:p>
        </p:txBody>
      </p:sp>
      <p:sp>
        <p:nvSpPr>
          <p:cNvPr id="4" name="Footer Placeholder 3">
            <a:extLst>
              <a:ext uri="{FF2B5EF4-FFF2-40B4-BE49-F238E27FC236}">
                <a16:creationId xmlns:a16="http://schemas.microsoft.com/office/drawing/2014/main" id="{8D715036-04B1-3C43-8773-5E35BEFA4497}"/>
              </a:ext>
            </a:extLst>
          </p:cNvPr>
          <p:cNvSpPr>
            <a:spLocks noGrp="1"/>
          </p:cNvSpPr>
          <p:nvPr>
            <p:ph type="ftr" idx="11"/>
          </p:nvPr>
        </p:nvSpPr>
        <p:spPr/>
        <p:txBody>
          <a:bodyPr/>
          <a:lstStyle/>
          <a:p>
            <a:endParaRPr lang="en-VN"/>
          </a:p>
        </p:txBody>
      </p:sp>
      <p:sp>
        <p:nvSpPr>
          <p:cNvPr id="5" name="Slide Number Placeholder 4">
            <a:extLst>
              <a:ext uri="{FF2B5EF4-FFF2-40B4-BE49-F238E27FC236}">
                <a16:creationId xmlns:a16="http://schemas.microsoft.com/office/drawing/2014/main" id="{8EEA2F61-4B2E-AA4D-AF11-55A8722EC18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a:t>
            </a:fld>
            <a:endParaRPr lang="ja-JP" altLang="en-US"/>
          </a:p>
        </p:txBody>
      </p:sp>
    </p:spTree>
    <p:extLst>
      <p:ext uri="{BB962C8B-B14F-4D97-AF65-F5344CB8AC3E}">
        <p14:creationId xmlns:p14="http://schemas.microsoft.com/office/powerpoint/2010/main" val="61238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4"/>
          <p:cNvSpPr txBox="1">
            <a:spLocks noGrp="1"/>
          </p:cNvSpPr>
          <p:nvPr>
            <p:ph type="title"/>
          </p:nvPr>
        </p:nvSpPr>
        <p:spPr>
          <a:xfrm>
            <a:off x="831850" y="1309688"/>
            <a:ext cx="10515600" cy="2852737"/>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6000"/>
              <a:buFont typeface="Calibri"/>
              <a:buNone/>
              <a:defRPr sz="60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37" name="Google Shape;37;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chemeClr val="bg1"/>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dirty="0"/>
          </a:p>
        </p:txBody>
      </p:sp>
      <p:sp>
        <p:nvSpPr>
          <p:cNvPr id="38" name="Google Shape;38;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dirty="0"/>
          </a:p>
        </p:txBody>
      </p:sp>
      <p:sp>
        <p:nvSpPr>
          <p:cNvPr id="39" name="Google Shape;39;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a:p>
        </p:txBody>
      </p:sp>
      <p:sp>
        <p:nvSpPr>
          <p:cNvPr id="40" name="Google Shape;40;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bg1"/>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altLang="ja-JP" smtClean="0"/>
              <a:pPr/>
              <a:t>‹#›</a:t>
            </a:fld>
            <a:endParaRPr lang="ja-JP" altLang="en-US"/>
          </a:p>
        </p:txBody>
      </p:sp>
      <p:pic>
        <p:nvPicPr>
          <p:cNvPr id="9" name="Picture 8">
            <a:extLst>
              <a:ext uri="{FF2B5EF4-FFF2-40B4-BE49-F238E27FC236}">
                <a16:creationId xmlns:a16="http://schemas.microsoft.com/office/drawing/2014/main" id="{E8A2C6BF-2C8A-814A-867E-E27D467609DB}"/>
              </a:ext>
            </a:extLst>
          </p:cNvPr>
          <p:cNvPicPr>
            <a:picLocks noChangeAspect="1"/>
          </p:cNvPicPr>
          <p:nvPr userDrawn="1"/>
        </p:nvPicPr>
        <p:blipFill>
          <a:blip r:embed="rId2"/>
          <a:stretch>
            <a:fillRect/>
          </a:stretch>
        </p:blipFill>
        <p:spPr>
          <a:xfrm>
            <a:off x="9365043" y="4532313"/>
            <a:ext cx="1751134" cy="1517649"/>
          </a:xfrm>
          <a:prstGeom prst="rect">
            <a:avLst/>
          </a:prstGeom>
        </p:spPr>
      </p:pic>
      <p:pic>
        <p:nvPicPr>
          <p:cNvPr id="4" name="Picture 3">
            <a:extLst>
              <a:ext uri="{FF2B5EF4-FFF2-40B4-BE49-F238E27FC236}">
                <a16:creationId xmlns:a16="http://schemas.microsoft.com/office/drawing/2014/main" id="{DD6A4563-3D12-5743-98EE-FEFAFDA492E0}"/>
              </a:ext>
            </a:extLst>
          </p:cNvPr>
          <p:cNvPicPr>
            <a:picLocks noChangeAspect="1"/>
          </p:cNvPicPr>
          <p:nvPr userDrawn="1"/>
        </p:nvPicPr>
        <p:blipFill>
          <a:blip r:embed="rId3"/>
          <a:stretch>
            <a:fillRect/>
          </a:stretch>
        </p:blipFill>
        <p:spPr>
          <a:xfrm>
            <a:off x="0" y="3295650"/>
            <a:ext cx="12192000" cy="356235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5"/>
        <p:cNvGrpSpPr/>
        <p:nvPr/>
      </p:nvGrpSpPr>
      <p:grpSpPr>
        <a:xfrm>
          <a:off x="0" y="0"/>
          <a:ext cx="0" cy="0"/>
          <a:chOff x="0" y="0"/>
          <a:chExt cx="0" cy="0"/>
        </a:xfrm>
      </p:grpSpPr>
      <p:sp>
        <p:nvSpPr>
          <p:cNvPr id="50" name="Google Shape;50;p5"/>
          <p:cNvSpPr txBox="1">
            <a:spLocks noGrp="1"/>
          </p:cNvSpPr>
          <p:nvPr>
            <p:ph type="title"/>
          </p:nvPr>
        </p:nvSpPr>
        <p:spPr>
          <a:xfrm>
            <a:off x="838200" y="572574"/>
            <a:ext cx="10515600" cy="1118114"/>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1" name="Google Shape;5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5"/>
          <p:cNvSpPr txBox="1">
            <a:spLocks noGrp="1"/>
          </p:cNvSpPr>
          <p:nvPr>
            <p:ph type="body" idx="2"/>
          </p:nvPr>
        </p:nvSpPr>
        <p:spPr>
          <a:xfrm>
            <a:off x="6172199" y="1840847"/>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3" name="Google Shape;5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
        <p:nvSpPr>
          <p:cNvPr id="56" name="Google Shape;56;p5"/>
          <p:cNvSpPr txBox="1"/>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ja-JP" sz="1200" b="0" i="0" u="none" strike="noStrike" cap="none">
                <a:solidFill>
                  <a:srgbClr val="2E75B5"/>
                </a:solidFill>
                <a:latin typeface="Calibri"/>
                <a:ea typeface="Calibri"/>
                <a:cs typeface="Calibri"/>
                <a:sym typeface="Calibri"/>
              </a:rPr>
              <a:t>9/26/16</a:t>
            </a:r>
            <a:endParaRPr sz="1200" b="0" i="0" u="none" strike="noStrike" cap="none">
              <a:solidFill>
                <a:srgbClr val="2E75B5"/>
              </a:solidFill>
              <a:latin typeface="Calibri"/>
              <a:ea typeface="Calibri"/>
              <a:cs typeface="Calibri"/>
              <a:sym typeface="Calibri"/>
            </a:endParaRPr>
          </a:p>
        </p:txBody>
      </p:sp>
      <p:sp>
        <p:nvSpPr>
          <p:cNvPr id="57" name="Google Shape;57;p5"/>
          <p:cNvSpPr txBox="1"/>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ja-JP" sz="1200" b="0" i="0" u="none" strike="noStrike" cap="none">
                <a:solidFill>
                  <a:srgbClr val="888888"/>
                </a:solidFill>
                <a:latin typeface="Calibri"/>
                <a:ea typeface="Calibri"/>
                <a:cs typeface="Calibri"/>
                <a:sym typeface="Calibri"/>
              </a:rPr>
              <a:t>‹#›</a:t>
            </a:fld>
            <a:endParaRPr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9"/>
        <p:cNvGrpSpPr/>
        <p:nvPr/>
      </p:nvGrpSpPr>
      <p:grpSpPr>
        <a:xfrm>
          <a:off x="0" y="0"/>
          <a:ext cx="0" cy="0"/>
          <a:chOff x="0" y="0"/>
          <a:chExt cx="0" cy="0"/>
        </a:xfrm>
      </p:grpSpPr>
      <p:sp>
        <p:nvSpPr>
          <p:cNvPr id="62" name="Google Shape;62;p6"/>
          <p:cNvSpPr txBox="1">
            <a:spLocks noGrp="1"/>
          </p:cNvSpPr>
          <p:nvPr>
            <p:ph type="title"/>
          </p:nvPr>
        </p:nvSpPr>
        <p:spPr>
          <a:xfrm>
            <a:off x="839788" y="559432"/>
            <a:ext cx="10515600" cy="113125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4" name="Google Shape;64;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5" name="Google Shape;65;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6" name="Google Shape;66;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7" name="Google Shape;67;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8" name="Google Shape;68;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9" name="Google Shape;69;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4"/>
        <p:cNvGrpSpPr/>
        <p:nvPr/>
      </p:nvGrpSpPr>
      <p:grpSpPr>
        <a:xfrm>
          <a:off x="0" y="0"/>
          <a:ext cx="0" cy="0"/>
          <a:chOff x="0" y="0"/>
          <a:chExt cx="0" cy="0"/>
        </a:xfrm>
      </p:grpSpPr>
      <p:sp>
        <p:nvSpPr>
          <p:cNvPr id="79" name="Google Shape;79;p7"/>
          <p:cNvSpPr txBox="1">
            <a:spLocks noGrp="1"/>
          </p:cNvSpPr>
          <p:nvPr>
            <p:ph type="title"/>
          </p:nvPr>
        </p:nvSpPr>
        <p:spPr>
          <a:xfrm>
            <a:off x="838200" y="559875"/>
            <a:ext cx="10515600" cy="114144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0" name="Google Shape;80;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1" name="Google Shape;81;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3"/>
        <p:cNvGrpSpPr/>
        <p:nvPr/>
      </p:nvGrpSpPr>
      <p:grpSpPr>
        <a:xfrm>
          <a:off x="0" y="0"/>
          <a:ext cx="0" cy="0"/>
          <a:chOff x="0" y="0"/>
          <a:chExt cx="0" cy="0"/>
        </a:xfrm>
      </p:grpSpPr>
      <p:sp>
        <p:nvSpPr>
          <p:cNvPr id="98" name="Google Shape;98;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9" name="Google Shape;99;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0" name="Google Shape;100;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01" name="Google Shape;101;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2" name="Google Shape;102;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3" name="Google Shape;103;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5"/>
        <p:cNvGrpSpPr/>
        <p:nvPr/>
      </p:nvGrpSpPr>
      <p:grpSpPr>
        <a:xfrm>
          <a:off x="0" y="0"/>
          <a:ext cx="0" cy="0"/>
          <a:chOff x="0" y="0"/>
          <a:chExt cx="0" cy="0"/>
        </a:xfrm>
      </p:grpSpPr>
      <p:sp>
        <p:nvSpPr>
          <p:cNvPr id="110" name="Google Shape;110;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1" name="Google Shape;111;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12" name="Google Shape;112;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13" name="Google Shape;113;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7"/>
        <p:cNvGrpSpPr/>
        <p:nvPr/>
      </p:nvGrpSpPr>
      <p:grpSpPr>
        <a:xfrm>
          <a:off x="0" y="0"/>
          <a:ext cx="0" cy="0"/>
          <a:chOff x="0" y="0"/>
          <a:chExt cx="0" cy="0"/>
        </a:xfrm>
      </p:grpSpPr>
      <p:sp>
        <p:nvSpPr>
          <p:cNvPr id="122" name="Google Shape;122;p1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3" name="Google Shape;123;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4" name="Google Shape;124;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5" name="Google Shape;125;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6" name="Google Shape;126;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tif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8" name="Picture 7">
            <a:extLst>
              <a:ext uri="{FF2B5EF4-FFF2-40B4-BE49-F238E27FC236}">
                <a16:creationId xmlns:a16="http://schemas.microsoft.com/office/drawing/2014/main" id="{1D8E85B2-5CEB-6C49-9F90-8019DAE5E8A2}"/>
              </a:ext>
            </a:extLst>
          </p:cNvPr>
          <p:cNvPicPr>
            <a:picLocks noChangeAspect="1"/>
          </p:cNvPicPr>
          <p:nvPr userDrawn="1"/>
        </p:nvPicPr>
        <p:blipFill>
          <a:blip r:embed="rId12"/>
          <a:stretch>
            <a:fillRect/>
          </a:stretch>
        </p:blipFill>
        <p:spPr>
          <a:xfrm>
            <a:off x="11222206" y="55989"/>
            <a:ext cx="843715" cy="820690"/>
          </a:xfrm>
          <a:prstGeom prst="rect">
            <a:avLst/>
          </a:prstGeom>
        </p:spPr>
      </p:pic>
      <p:pic>
        <p:nvPicPr>
          <p:cNvPr id="3" name="Picture 2" descr="A close up of a logo&#10;&#10;Description automatically generated">
            <a:extLst>
              <a:ext uri="{FF2B5EF4-FFF2-40B4-BE49-F238E27FC236}">
                <a16:creationId xmlns:a16="http://schemas.microsoft.com/office/drawing/2014/main" id="{B08B3626-A98F-9148-94F4-CFF161DB9500}"/>
              </a:ext>
            </a:extLst>
          </p:cNvPr>
          <p:cNvPicPr>
            <a:picLocks noChangeAspect="1"/>
          </p:cNvPicPr>
          <p:nvPr userDrawn="1"/>
        </p:nvPicPr>
        <p:blipFill>
          <a:blip r:embed="rId13"/>
          <a:stretch>
            <a:fillRect/>
          </a:stretch>
        </p:blipFill>
        <p:spPr>
          <a:xfrm>
            <a:off x="8931908" y="30790"/>
            <a:ext cx="2290298" cy="820690"/>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60"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nodejs.org/" TargetMode="External"/><Relationship Id="rId2" Type="http://schemas.openxmlformats.org/officeDocument/2006/relationships/hyperlink" Target="https://facebook.github.io/react-native/"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realm.io/products/realm-studio/"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14.xml.rels><?xml version="1.0" encoding="UTF-8" standalone="yes"?>
<Relationships xmlns="http://schemas.openxmlformats.org/package/2006/relationships"><Relationship Id="rId3" Type="http://schemas.openxmlformats.org/officeDocument/2006/relationships/hyperlink" Target="https://studio-releases.realm.io/latest/download/mac-dmg" TargetMode="External"/><Relationship Id="rId7" Type="http://schemas.openxmlformats.org/officeDocument/2006/relationships/image" Target="../media/image10.tiff"/><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9.tiff"/><Relationship Id="rId5" Type="http://schemas.openxmlformats.org/officeDocument/2006/relationships/hyperlink" Target="https://studio-releases.realm.io/latest/download/linux-appimage" TargetMode="External"/><Relationship Id="rId4" Type="http://schemas.openxmlformats.org/officeDocument/2006/relationships/image" Target="../media/image8.tif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hyperlink" Target="https://realm.io/docs/javascript/latest/api/Realm.html#~Configuration"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hyperlink" Target="https://realm.io/docs/javascript/latest#sync" TargetMode="External"/><Relationship Id="rId5" Type="http://schemas.openxmlformats.org/officeDocument/2006/relationships/hyperlink" Target="https://realm.io/docs/javascript/latest#migrations" TargetMode="External"/><Relationship Id="rId4" Type="http://schemas.openxmlformats.org/officeDocument/2006/relationships/hyperlink" Target="https://realm.io/docs/javascript/latest#other-realms" TargetMode="External"/></Relationships>
</file>

<file path=ppt/slides/_rels/slide17.xml.rels><?xml version="1.0" encoding="UTF-8" standalone="yes"?>
<Relationships xmlns="http://schemas.openxmlformats.org/package/2006/relationships"><Relationship Id="rId2" Type="http://schemas.openxmlformats.org/officeDocument/2006/relationships/hyperlink" Target="https://docs.realm.io/sync/"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docs.realm.io/platform/" TargetMode="External"/><Relationship Id="rId2" Type="http://schemas.openxmlformats.org/officeDocument/2006/relationships/hyperlink" Target="https://realm.io/docs/javascript/latest#migrations"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8" Type="http://schemas.openxmlformats.org/officeDocument/2006/relationships/hyperlink" Target="https://realm.io/docs/javascript/latest" TargetMode="External"/><Relationship Id="rId3" Type="http://schemas.openxmlformats.org/officeDocument/2006/relationships/hyperlink" Target="https://reactnative.dev/docs/0.61/" TargetMode="External"/><Relationship Id="rId7" Type="http://schemas.openxmlformats.org/officeDocument/2006/relationships/hyperlink" Target="https://rnfirebase.io/" TargetMode="External"/><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hyperlink" Target="https://react-redux.js.org/introduction/quick-start" TargetMode="External"/><Relationship Id="rId5" Type="http://schemas.openxmlformats.org/officeDocument/2006/relationships/hyperlink" Target="https://redux.js.org/introduction/getting-started" TargetMode="External"/><Relationship Id="rId4" Type="http://schemas.openxmlformats.org/officeDocument/2006/relationships/hyperlink" Target="https://reactjs.org/docs/getting-started.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hyperlink" Target="https://facebook.github.io/react-native/docs/getting-started.html" TargetMode="External"/><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3"/>
          <p:cNvSpPr txBox="1">
            <a:spLocks noGrp="1"/>
          </p:cNvSpPr>
          <p:nvPr>
            <p:ph type="ctrTitle"/>
          </p:nvPr>
        </p:nvSpPr>
        <p:spPr>
          <a:xfrm>
            <a:off x="0" y="0"/>
            <a:ext cx="7723414" cy="2020824"/>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2E75B5"/>
              </a:buClr>
              <a:buSzPts val="6000"/>
              <a:buFont typeface="Calibri"/>
              <a:buNone/>
            </a:pPr>
            <a:r>
              <a:rPr lang="vi-VN" altLang="ja-JP" dirty="0">
                <a:solidFill>
                  <a:schemeClr val="accent6"/>
                </a:solidFill>
              </a:rPr>
              <a:t>React Native</a:t>
            </a:r>
            <a:r>
              <a:rPr lang="vi-VN" altLang="ja-JP" dirty="0"/>
              <a:t> Basic</a:t>
            </a:r>
            <a:endParaRPr sz="6000" b="0" i="0" u="none" strike="noStrike" cap="none" dirty="0">
              <a:solidFill>
                <a:srgbClr val="2E75B5"/>
              </a:solidFill>
              <a:latin typeface="Calibri"/>
              <a:ea typeface="Calibri"/>
              <a:cs typeface="Calibri"/>
              <a:sym typeface="Calibri"/>
            </a:endParaRPr>
          </a:p>
        </p:txBody>
      </p:sp>
      <p:sp>
        <p:nvSpPr>
          <p:cNvPr id="144" name="Google Shape;144;p13"/>
          <p:cNvSpPr txBox="1">
            <a:spLocks noGrp="1"/>
          </p:cNvSpPr>
          <p:nvPr>
            <p:ph type="subTitle" idx="1"/>
          </p:nvPr>
        </p:nvSpPr>
        <p:spPr>
          <a:xfrm>
            <a:off x="555812" y="4700649"/>
            <a:ext cx="7004317" cy="2020825"/>
          </a:xfrm>
          <a:prstGeom prst="rect">
            <a:avLst/>
          </a:prstGeom>
          <a:noFill/>
          <a:ln>
            <a:noFill/>
          </a:ln>
        </p:spPr>
        <p:txBody>
          <a:bodyPr spcFirstLastPara="1" wrap="square" lIns="91425" tIns="45700" rIns="91425" bIns="45700" anchor="t" anchorCtr="0">
            <a:noAutofit/>
          </a:bodyPr>
          <a:lstStyle/>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altLang="ja-JP" dirty="0">
                <a:solidFill>
                  <a:schemeClr val="tx1"/>
                </a:solidFill>
              </a:rPr>
              <a:t>The basics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Components &amp; APIs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Native Code</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Libraries</a:t>
            </a:r>
            <a:endParaRPr dirty="0">
              <a:solidFill>
                <a:schemeClr val="tx1"/>
              </a:solidFill>
            </a:endParaRPr>
          </a:p>
        </p:txBody>
      </p:sp>
      <p:sp>
        <p:nvSpPr>
          <p:cNvPr id="2" name="Slide Number Placeholder 1">
            <a:extLst>
              <a:ext uri="{FF2B5EF4-FFF2-40B4-BE49-F238E27FC236}">
                <a16:creationId xmlns:a16="http://schemas.microsoft.com/office/drawing/2014/main" id="{580BC7BB-0339-174A-91FE-D65B4AB6D4A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a:t>
            </a:fld>
            <a:endParaRPr lang="ja-JP" altLang="en-US"/>
          </a:p>
        </p:txBody>
      </p:sp>
      <p:sp>
        <p:nvSpPr>
          <p:cNvPr id="3" name="TextBox 2">
            <a:extLst>
              <a:ext uri="{FF2B5EF4-FFF2-40B4-BE49-F238E27FC236}">
                <a16:creationId xmlns:a16="http://schemas.microsoft.com/office/drawing/2014/main" id="{9743EE63-C644-E947-A1C2-EA28D909849C}"/>
              </a:ext>
            </a:extLst>
          </p:cNvPr>
          <p:cNvSpPr txBox="1"/>
          <p:nvPr/>
        </p:nvSpPr>
        <p:spPr>
          <a:xfrm>
            <a:off x="681318" y="2922492"/>
            <a:ext cx="5289176" cy="1015663"/>
          </a:xfrm>
          <a:prstGeom prst="rect">
            <a:avLst/>
          </a:prstGeom>
          <a:noFill/>
        </p:spPr>
        <p:txBody>
          <a:bodyPr wrap="square" rtlCol="0">
            <a:spAutoFit/>
          </a:bodyPr>
          <a:lstStyle/>
          <a:p>
            <a:r>
              <a:rPr lang="en-US" sz="2000" dirty="0">
                <a:solidFill>
                  <a:schemeClr val="bg1"/>
                </a:solidFill>
              </a:rPr>
              <a:t>- Read document before going to class</a:t>
            </a:r>
          </a:p>
          <a:p>
            <a:r>
              <a:rPr lang="en-US" sz="2000" dirty="0">
                <a:solidFill>
                  <a:schemeClr val="bg1"/>
                </a:solidFill>
              </a:rPr>
              <a:t>- Practice under the instructor of teacher</a:t>
            </a:r>
          </a:p>
          <a:p>
            <a:r>
              <a:rPr lang="en-US" sz="2000" dirty="0">
                <a:solidFill>
                  <a:schemeClr val="bg1"/>
                </a:solidFill>
              </a:rPr>
              <a:t>- Evaluate by the projects</a:t>
            </a:r>
            <a:endParaRPr lang="en-VN" sz="2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FE9150F-ED25-A44E-82DD-8B813CAE149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10</a:t>
            </a:fld>
            <a:endParaRPr lang="ja-JP" altLang="en-US"/>
          </a:p>
        </p:txBody>
      </p:sp>
      <p:sp>
        <p:nvSpPr>
          <p:cNvPr id="3" name="Rectangle 2">
            <a:extLst>
              <a:ext uri="{FF2B5EF4-FFF2-40B4-BE49-F238E27FC236}">
                <a16:creationId xmlns:a16="http://schemas.microsoft.com/office/drawing/2014/main" id="{0D4A5A6B-611F-7245-AAED-B04785AEBD34}"/>
              </a:ext>
            </a:extLst>
          </p:cNvPr>
          <p:cNvSpPr/>
          <p:nvPr/>
        </p:nvSpPr>
        <p:spPr>
          <a:xfrm>
            <a:off x="352096" y="1484557"/>
            <a:ext cx="4298732" cy="3096360"/>
          </a:xfrm>
          <a:prstGeom prst="rect">
            <a:avLst/>
          </a:prstGeom>
          <a:solidFill>
            <a:schemeClr val="bg1">
              <a:lumMod val="95000"/>
            </a:schemeClr>
          </a:solidFill>
          <a:ln>
            <a:noFill/>
          </a:ln>
        </p:spPr>
        <p:txBody>
          <a:bodyPr wrap="square">
            <a:spAutoFit/>
          </a:bodyPr>
          <a:lstStyle/>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componentWillUnmount()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Close the realm if there is one open.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{realm} = </a:t>
            </a:r>
            <a:r>
              <a:rPr lang="en-VN" sz="1800" dirty="0">
                <a:solidFill>
                  <a:srgbClr val="F2590C"/>
                </a:solidFill>
                <a:latin typeface="var(--font-monospace)"/>
                <a:ea typeface="Times New Roman" panose="02020603050405020304" pitchFamily="18" charset="0"/>
                <a:cs typeface="Times New Roman" panose="02020603050405020304" pitchFamily="18" charset="0"/>
              </a:rPr>
              <a:t>this</a:t>
            </a:r>
            <a:r>
              <a:rPr lang="en-VN" sz="1800" dirty="0">
                <a:solidFill>
                  <a:srgbClr val="5C6773"/>
                </a:solidFill>
                <a:latin typeface="var(--font-monospace)"/>
                <a:ea typeface="Times New Roman" panose="02020603050405020304" pitchFamily="18" charset="0"/>
                <a:cs typeface="Times New Roman" panose="02020603050405020304" pitchFamily="18" charset="0"/>
              </a:rPr>
              <a:t>.state;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if</a:t>
            </a:r>
            <a:r>
              <a:rPr lang="en-VN" sz="1800" dirty="0">
                <a:solidFill>
                  <a:srgbClr val="5C6773"/>
                </a:solidFill>
                <a:latin typeface="var(--font-monospace)"/>
                <a:ea typeface="Times New Roman" panose="02020603050405020304" pitchFamily="18" charset="0"/>
                <a:cs typeface="Times New Roman" panose="02020603050405020304" pitchFamily="18" charset="0"/>
              </a:rPr>
              <a:t> (realm !== </a:t>
            </a:r>
            <a:r>
              <a:rPr lang="en-VN" sz="1800" dirty="0">
                <a:solidFill>
                  <a:srgbClr val="F2590C"/>
                </a:solidFill>
                <a:latin typeface="var(--font-monospace)"/>
                <a:ea typeface="Times New Roman" panose="02020603050405020304" pitchFamily="18" charset="0"/>
                <a:cs typeface="Times New Roman" panose="02020603050405020304" pitchFamily="18" charset="0"/>
              </a:rPr>
              <a:t>null</a:t>
            </a:r>
            <a:r>
              <a:rPr lang="en-VN" sz="1800" dirty="0">
                <a:solidFill>
                  <a:srgbClr val="5C6773"/>
                </a:solidFill>
                <a:latin typeface="var(--font-monospace)"/>
                <a:ea typeface="Times New Roman" panose="02020603050405020304" pitchFamily="18" charset="0"/>
                <a:cs typeface="Times New Roman" panose="02020603050405020304" pitchFamily="18" charset="0"/>
              </a:rPr>
              <a:t> &amp;&amp; !realm.isClosed)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realm.close();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render()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info = </a:t>
            </a:r>
            <a:r>
              <a:rPr lang="en-VN" sz="1800" dirty="0">
                <a:solidFill>
                  <a:srgbClr val="F2590C"/>
                </a:solidFill>
                <a:latin typeface="var(--font-monospace)"/>
                <a:ea typeface="Times New Roman" panose="02020603050405020304" pitchFamily="18" charset="0"/>
                <a:cs typeface="Times New Roman" panose="02020603050405020304" pitchFamily="18" charset="0"/>
              </a:rPr>
              <a:t>this</a:t>
            </a:r>
            <a:r>
              <a:rPr lang="en-VN" sz="1800" dirty="0">
                <a:solidFill>
                  <a:srgbClr val="5C6773"/>
                </a:solidFill>
                <a:latin typeface="var(--font-monospace)"/>
                <a:ea typeface="Times New Roman" panose="02020603050405020304" pitchFamily="18" charset="0"/>
                <a:cs typeface="Times New Roman" panose="02020603050405020304" pitchFamily="18" charset="0"/>
              </a:rPr>
              <a:t>.state.realm</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86B300"/>
                </a:solidFill>
                <a:latin typeface="var(--font-monospace)"/>
                <a:ea typeface="Times New Roman" panose="02020603050405020304" pitchFamily="18" charset="0"/>
                <a:cs typeface="Times New Roman" panose="02020603050405020304" pitchFamily="18" charset="0"/>
              </a:rPr>
              <a:t>'Number of dogs in this Realm: '</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F2590C"/>
                </a:solidFill>
                <a:latin typeface="var(--font-monospace)"/>
                <a:ea typeface="Times New Roman" panose="02020603050405020304" pitchFamily="18" charset="0"/>
                <a:cs typeface="Times New Roman" panose="02020603050405020304" pitchFamily="18" charset="0"/>
              </a:rPr>
              <a:t>this</a:t>
            </a:r>
            <a:r>
              <a:rPr lang="en-VN" sz="1800" dirty="0">
                <a:solidFill>
                  <a:srgbClr val="5C6773"/>
                </a:solidFill>
                <a:latin typeface="var(--font-monospace)"/>
                <a:ea typeface="Times New Roman" panose="02020603050405020304" pitchFamily="18" charset="0"/>
                <a:cs typeface="Times New Roman" panose="02020603050405020304" pitchFamily="18" charset="0"/>
              </a:rPr>
              <a:t>.state.realm.objects(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'Dog'</a:t>
            </a:r>
            <a:r>
              <a:rPr lang="en-VN" sz="1800" dirty="0">
                <a:solidFill>
                  <a:srgbClr val="5C6773"/>
                </a:solidFill>
                <a:latin typeface="var(--font-monospace)"/>
                <a:ea typeface="Times New Roman" panose="02020603050405020304" pitchFamily="18" charset="0"/>
                <a:cs typeface="Times New Roman" panose="02020603050405020304" pitchFamily="18" charset="0"/>
              </a:rPr>
              <a:t>).length</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86B300"/>
                </a:solidFill>
                <a:latin typeface="var(--font-monospace)"/>
                <a:ea typeface="Times New Roman" panose="02020603050405020304" pitchFamily="18" charset="0"/>
                <a:cs typeface="Times New Roman" panose="02020603050405020304" pitchFamily="18" charset="0"/>
              </a:rPr>
              <a:t>'Loading...'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4" name="Rectangle 3">
            <a:extLst>
              <a:ext uri="{FF2B5EF4-FFF2-40B4-BE49-F238E27FC236}">
                <a16:creationId xmlns:a16="http://schemas.microsoft.com/office/drawing/2014/main" id="{B906199E-CBDE-5048-B7D3-2BBC36B345D4}"/>
              </a:ext>
            </a:extLst>
          </p:cNvPr>
          <p:cNvSpPr/>
          <p:nvPr/>
        </p:nvSpPr>
        <p:spPr>
          <a:xfrm>
            <a:off x="5257800" y="1797992"/>
            <a:ext cx="6096000" cy="4248727"/>
          </a:xfrm>
          <a:prstGeom prst="rect">
            <a:avLst/>
          </a:prstGeom>
          <a:solidFill>
            <a:schemeClr val="bg1">
              <a:lumMod val="95000"/>
            </a:schemeClr>
          </a:solidFill>
          <a:ln>
            <a:noFill/>
          </a:ln>
        </p:spPr>
        <p:txBody>
          <a:bodyPr>
            <a:spAutoFit/>
          </a:bodyPr>
          <a:lstStyle/>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return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StatusBar</a:t>
            </a:r>
            <a:r>
              <a:rPr lang="en-VN" sz="1800" dirty="0">
                <a:solidFill>
                  <a:srgbClr val="5C6773"/>
                </a:solidFill>
                <a:latin typeface="var(--font-monospace)"/>
                <a:ea typeface="Times New Roman" panose="02020603050405020304" pitchFamily="18" charset="0"/>
                <a:cs typeface="Times New Roman" panose="02020603050405020304" pitchFamily="18" charset="0"/>
              </a:rPr>
              <a:t> barStyle=</a:t>
            </a:r>
            <a:r>
              <a:rPr lang="en-VN" sz="1800" dirty="0">
                <a:solidFill>
                  <a:srgbClr val="86B300"/>
                </a:solidFill>
                <a:latin typeface="var(--font-monospace)"/>
                <a:ea typeface="Times New Roman" panose="02020603050405020304" pitchFamily="18" charset="0"/>
                <a:cs typeface="Times New Roman" panose="02020603050405020304" pitchFamily="18" charset="0"/>
              </a:rPr>
              <a:t>"dark-content"</a:t>
            </a: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SafeAreaView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ScrollView</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contentInsetAdjustmentBehavior=</a:t>
            </a:r>
            <a:r>
              <a:rPr lang="en-VN" sz="1800" dirty="0">
                <a:solidFill>
                  <a:srgbClr val="86B300"/>
                </a:solidFill>
                <a:latin typeface="var(--font-monospace)"/>
                <a:ea typeface="Times New Roman" panose="02020603050405020304" pitchFamily="18" charset="0"/>
                <a:cs typeface="Times New Roman" panose="02020603050405020304" pitchFamily="18" charset="0"/>
              </a:rPr>
              <a:t>"automatic"</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style={styles.scrollView}&gt;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style={styles.body}&gt;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style={styles.description}&gt;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{info}</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ScrollView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SafeAreaView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p>
        </p:txBody>
      </p:sp>
    </p:spTree>
    <p:extLst>
      <p:ext uri="{BB962C8B-B14F-4D97-AF65-F5344CB8AC3E}">
        <p14:creationId xmlns:p14="http://schemas.microsoft.com/office/powerpoint/2010/main" val="33109680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8EFAE68-BFBA-1E4C-B6D6-8E7953D74D4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11</a:t>
            </a:fld>
            <a:endParaRPr lang="ja-JP" altLang="en-US"/>
          </a:p>
        </p:txBody>
      </p:sp>
      <p:sp>
        <p:nvSpPr>
          <p:cNvPr id="5" name="TextBox 4">
            <a:extLst>
              <a:ext uri="{FF2B5EF4-FFF2-40B4-BE49-F238E27FC236}">
                <a16:creationId xmlns:a16="http://schemas.microsoft.com/office/drawing/2014/main" id="{C4D23B65-F0C3-954B-86E7-A46280F765C3}"/>
              </a:ext>
            </a:extLst>
          </p:cNvPr>
          <p:cNvSpPr txBox="1"/>
          <p:nvPr/>
        </p:nvSpPr>
        <p:spPr>
          <a:xfrm>
            <a:off x="617483" y="958987"/>
            <a:ext cx="2459420" cy="400110"/>
          </a:xfrm>
          <a:prstGeom prst="rect">
            <a:avLst/>
          </a:prstGeom>
          <a:noFill/>
        </p:spPr>
        <p:txBody>
          <a:bodyPr wrap="square" rtlCol="0">
            <a:spAutoFit/>
          </a:bodyPr>
          <a:lstStyle/>
          <a:p>
            <a:r>
              <a:rPr lang="en-US" sz="2000" b="1" dirty="0"/>
              <a:t>Introduction</a:t>
            </a:r>
            <a:endParaRPr lang="en-VN" sz="2000" b="1" dirty="0"/>
          </a:p>
        </p:txBody>
      </p:sp>
      <p:sp>
        <p:nvSpPr>
          <p:cNvPr id="6" name="TextBox 5">
            <a:extLst>
              <a:ext uri="{FF2B5EF4-FFF2-40B4-BE49-F238E27FC236}">
                <a16:creationId xmlns:a16="http://schemas.microsoft.com/office/drawing/2014/main" id="{DE336346-9BEC-DE46-82A3-BA8CF865997A}"/>
              </a:ext>
            </a:extLst>
          </p:cNvPr>
          <p:cNvSpPr txBox="1"/>
          <p:nvPr/>
        </p:nvSpPr>
        <p:spPr>
          <a:xfrm>
            <a:off x="509752" y="1639614"/>
            <a:ext cx="10999076" cy="646331"/>
          </a:xfrm>
          <a:prstGeom prst="rect">
            <a:avLst/>
          </a:prstGeom>
          <a:noFill/>
        </p:spPr>
        <p:txBody>
          <a:bodyPr wrap="square" rtlCol="0">
            <a:spAutoFit/>
          </a:bodyPr>
          <a:lstStyle/>
          <a:p>
            <a:r>
              <a:rPr lang="en-US" sz="1800" dirty="0"/>
              <a:t>Realm JavaScript enables you to efficiently write your app’s model layer in a safe, persisted and fast way. It’s designed to work with </a:t>
            </a:r>
            <a:r>
              <a:rPr lang="en-US" sz="1800" dirty="0">
                <a:hlinkClick r:id="rId2"/>
              </a:rPr>
              <a:t>React Native</a:t>
            </a:r>
            <a:r>
              <a:rPr lang="en-US" sz="1800" dirty="0"/>
              <a:t> and </a:t>
            </a:r>
            <a:r>
              <a:rPr lang="en-US" sz="1800" dirty="0">
                <a:hlinkClick r:id="rId3"/>
              </a:rPr>
              <a:t>Node.js</a:t>
            </a:r>
            <a:r>
              <a:rPr lang="en-US" sz="1800" dirty="0"/>
              <a:t>.</a:t>
            </a:r>
            <a:endParaRPr lang="en-VN" sz="1800" dirty="0"/>
          </a:p>
        </p:txBody>
      </p:sp>
      <p:sp>
        <p:nvSpPr>
          <p:cNvPr id="8" name="Rectangle 7">
            <a:extLst>
              <a:ext uri="{FF2B5EF4-FFF2-40B4-BE49-F238E27FC236}">
                <a16:creationId xmlns:a16="http://schemas.microsoft.com/office/drawing/2014/main" id="{9A7CE49B-0BD2-D94F-B267-F09F3D2760AD}"/>
              </a:ext>
            </a:extLst>
          </p:cNvPr>
          <p:cNvSpPr/>
          <p:nvPr/>
        </p:nvSpPr>
        <p:spPr>
          <a:xfrm>
            <a:off x="617483" y="3286280"/>
            <a:ext cx="5073869" cy="2634696"/>
          </a:xfrm>
          <a:prstGeom prst="rect">
            <a:avLst/>
          </a:prstGeom>
          <a:solidFill>
            <a:schemeClr val="bg1">
              <a:lumMod val="95000"/>
            </a:schemeClr>
          </a:solidFill>
        </p:spPr>
        <p:txBody>
          <a:bodyPr wrap="square">
            <a:spAutoFit/>
          </a:bodyPr>
          <a:lstStyle/>
          <a:p>
            <a:pPr>
              <a:lnSpc>
                <a:spcPts val="17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 = require(</a:t>
            </a:r>
            <a:r>
              <a:rPr lang="en-VN" sz="1800" dirty="0">
                <a:solidFill>
                  <a:srgbClr val="86B300"/>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Define your models and their properties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CarSchema</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properties: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make:  </a:t>
            </a:r>
            <a:r>
              <a:rPr lang="en-VN" sz="1800" dirty="0">
                <a:solidFill>
                  <a:srgbClr val="86B300"/>
                </a:solidFill>
                <a:latin typeface="var(--font-monospace)"/>
                <a:ea typeface="Times New Roman" panose="02020603050405020304" pitchFamily="18" charset="0"/>
                <a:cs typeface="Times New Roman" panose="02020603050405020304" pitchFamily="18" charset="0"/>
              </a:rPr>
              <a:t>'string'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model: </a:t>
            </a:r>
            <a:r>
              <a:rPr lang="en-VN" sz="1800" dirty="0">
                <a:solidFill>
                  <a:srgbClr val="86B300"/>
                </a:solidFill>
                <a:latin typeface="var(--font-monospace)"/>
                <a:ea typeface="Times New Roman" panose="02020603050405020304" pitchFamily="18" charset="0"/>
                <a:cs typeface="Times New Roman" panose="02020603050405020304" pitchFamily="18" charset="0"/>
              </a:rPr>
              <a:t>'string'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miles: {type: </a:t>
            </a:r>
            <a:r>
              <a:rPr lang="en-VN" sz="1800" dirty="0">
                <a:solidFill>
                  <a:srgbClr val="86B300"/>
                </a:solidFill>
                <a:latin typeface="var(--font-monospace)"/>
                <a:ea typeface="Times New Roman" panose="02020603050405020304" pitchFamily="18" charset="0"/>
                <a:cs typeface="Times New Roman" panose="02020603050405020304" pitchFamily="18" charset="0"/>
              </a:rPr>
              <a:t>'int'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default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08C36"/>
                </a:solidFill>
                <a:latin typeface="var(--font-monospace)"/>
                <a:ea typeface="Times New Roman" panose="02020603050405020304" pitchFamily="18" charset="0"/>
                <a:cs typeface="Times New Roman" panose="02020603050405020304" pitchFamily="18" charset="0"/>
              </a:rPr>
              <a:t>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9" name="Rectangle 8">
            <a:extLst>
              <a:ext uri="{FF2B5EF4-FFF2-40B4-BE49-F238E27FC236}">
                <a16:creationId xmlns:a16="http://schemas.microsoft.com/office/drawing/2014/main" id="{ECF4CC8B-9656-2E40-8AF4-00706F195450}"/>
              </a:ext>
            </a:extLst>
          </p:cNvPr>
          <p:cNvSpPr/>
          <p:nvPr/>
        </p:nvSpPr>
        <p:spPr>
          <a:xfrm>
            <a:off x="6500650" y="3463232"/>
            <a:ext cx="4508938" cy="2173031"/>
          </a:xfrm>
          <a:prstGeom prst="rect">
            <a:avLst/>
          </a:prstGeom>
          <a:solidFill>
            <a:schemeClr val="bg1">
              <a:lumMod val="95000"/>
            </a:schemeClr>
          </a:solidFill>
        </p:spPr>
        <p:txBody>
          <a:bodyPr wrap="square">
            <a:spAutoFit/>
          </a:bodyPr>
          <a:lstStyle/>
          <a:p>
            <a:pPr>
              <a:lnSpc>
                <a:spcPts val="17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PersonSchema</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properties: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'string'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birthday: </a:t>
            </a:r>
            <a:r>
              <a:rPr lang="en-VN" sz="1800" dirty="0">
                <a:solidFill>
                  <a:srgbClr val="86B300"/>
                </a:solidFill>
                <a:latin typeface="var(--font-monospace)"/>
                <a:ea typeface="Times New Roman" panose="02020603050405020304" pitchFamily="18" charset="0"/>
                <a:cs typeface="Times New Roman" panose="02020603050405020304" pitchFamily="18" charset="0"/>
              </a:rPr>
              <a:t>'date'</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cars:     </a:t>
            </a:r>
            <a:r>
              <a:rPr lang="en-VN" sz="1800" dirty="0">
                <a:solidFill>
                  <a:srgbClr val="86B300"/>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a list of Cars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picture:  </a:t>
            </a:r>
            <a:r>
              <a:rPr lang="en-VN" sz="1800" dirty="0">
                <a:solidFill>
                  <a:srgbClr val="86B300"/>
                </a:solidFill>
                <a:latin typeface="var(--font-monospace)"/>
                <a:ea typeface="Times New Roman" panose="02020603050405020304" pitchFamily="18" charset="0"/>
                <a:cs typeface="Times New Roman" panose="02020603050405020304" pitchFamily="18" charset="0"/>
              </a:rPr>
              <a:t>'data?'</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optional property</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10" name="TextBox 9">
            <a:extLst>
              <a:ext uri="{FF2B5EF4-FFF2-40B4-BE49-F238E27FC236}">
                <a16:creationId xmlns:a16="http://schemas.microsoft.com/office/drawing/2014/main" id="{3D7768D5-46C2-EB49-8AA2-01686AD09F1D}"/>
              </a:ext>
            </a:extLst>
          </p:cNvPr>
          <p:cNvSpPr txBox="1"/>
          <p:nvPr/>
        </p:nvSpPr>
        <p:spPr>
          <a:xfrm>
            <a:off x="617483" y="2498004"/>
            <a:ext cx="2864069" cy="369332"/>
          </a:xfrm>
          <a:prstGeom prst="rect">
            <a:avLst/>
          </a:prstGeom>
          <a:noFill/>
        </p:spPr>
        <p:txBody>
          <a:bodyPr wrap="square" rtlCol="0">
            <a:spAutoFit/>
          </a:bodyPr>
          <a:lstStyle/>
          <a:p>
            <a:r>
              <a:rPr lang="en-US" sz="1800" dirty="0"/>
              <a:t>Here’s a quick example:</a:t>
            </a:r>
            <a:endParaRPr lang="en-VN" sz="1800" dirty="0"/>
          </a:p>
        </p:txBody>
      </p:sp>
    </p:spTree>
    <p:extLst>
      <p:ext uri="{BB962C8B-B14F-4D97-AF65-F5344CB8AC3E}">
        <p14:creationId xmlns:p14="http://schemas.microsoft.com/office/powerpoint/2010/main" val="24780044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CE5A654-FE58-AD4C-92D1-77A8C0A50C5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12</a:t>
            </a:fld>
            <a:endParaRPr lang="ja-JP" altLang="en-US"/>
          </a:p>
        </p:txBody>
      </p:sp>
      <p:sp>
        <p:nvSpPr>
          <p:cNvPr id="3" name="Rectangle 2">
            <a:extLst>
              <a:ext uri="{FF2B5EF4-FFF2-40B4-BE49-F238E27FC236}">
                <a16:creationId xmlns:a16="http://schemas.microsoft.com/office/drawing/2014/main" id="{78056549-1983-E84B-81C7-3559B1F2E789}"/>
              </a:ext>
            </a:extLst>
          </p:cNvPr>
          <p:cNvSpPr/>
          <p:nvPr/>
        </p:nvSpPr>
        <p:spPr>
          <a:xfrm>
            <a:off x="462455" y="1540214"/>
            <a:ext cx="5764924" cy="4019690"/>
          </a:xfrm>
          <a:prstGeom prst="rect">
            <a:avLst/>
          </a:prstGeom>
          <a:solidFill>
            <a:schemeClr val="bg1">
              <a:lumMod val="95000"/>
            </a:schemeClr>
          </a:solidFill>
        </p:spPr>
        <p:txBody>
          <a:bodyPr wrap="square">
            <a:spAutoFit/>
          </a:bodyPr>
          <a:lstStyle/>
          <a:p>
            <a:pPr>
              <a:lnSpc>
                <a:spcPts val="1750"/>
              </a:lnSpc>
            </a:pP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.open({schema: [</a:t>
            </a:r>
            <a:r>
              <a:rPr lang="en-VN" sz="1800" dirty="0">
                <a:solidFill>
                  <a:srgbClr val="41A6D9"/>
                </a:solidFill>
                <a:latin typeface="var(--font-monospace)"/>
                <a:ea typeface="Times New Roman" panose="02020603050405020304" pitchFamily="18" charset="0"/>
                <a:cs typeface="Times New Roman" panose="02020603050405020304" pitchFamily="18" charset="0"/>
              </a:rPr>
              <a:t>CarSchema</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PersonSchema</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.then(realm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Create Realm objects and write to local storage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realm.write(()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myCar = realm.create(</a:t>
            </a:r>
            <a:r>
              <a:rPr lang="en-VN" sz="1800" dirty="0">
                <a:solidFill>
                  <a:srgbClr val="86B300"/>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make: </a:t>
            </a:r>
            <a:r>
              <a:rPr lang="en-VN" sz="1800" dirty="0">
                <a:solidFill>
                  <a:srgbClr val="86B300"/>
                </a:solidFill>
                <a:latin typeface="var(--font-monospace)"/>
                <a:ea typeface="Times New Roman" panose="02020603050405020304" pitchFamily="18" charset="0"/>
                <a:cs typeface="Times New Roman" panose="02020603050405020304" pitchFamily="18" charset="0"/>
              </a:rPr>
              <a:t>'Honda'</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model: </a:t>
            </a:r>
            <a:r>
              <a:rPr lang="en-VN" sz="1800" dirty="0">
                <a:solidFill>
                  <a:srgbClr val="86B300"/>
                </a:solidFill>
                <a:latin typeface="var(--font-monospace)"/>
                <a:ea typeface="Times New Roman" panose="02020603050405020304" pitchFamily="18" charset="0"/>
                <a:cs typeface="Times New Roman" panose="02020603050405020304" pitchFamily="18" charset="0"/>
              </a:rPr>
              <a:t>'Civic'</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miles: </a:t>
            </a:r>
            <a:r>
              <a:rPr lang="en-VN" sz="1800" dirty="0">
                <a:solidFill>
                  <a:srgbClr val="F08C36"/>
                </a:solidFill>
                <a:latin typeface="var(--font-monospace)"/>
                <a:ea typeface="Times New Roman" panose="02020603050405020304" pitchFamily="18" charset="0"/>
                <a:cs typeface="Times New Roman" panose="02020603050405020304" pitchFamily="18" charset="0"/>
              </a:rPr>
              <a:t>1000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myCar.miles += </a:t>
            </a:r>
            <a:r>
              <a:rPr lang="en-VN" sz="1800" dirty="0">
                <a:solidFill>
                  <a:srgbClr val="F08C36"/>
                </a:solidFill>
                <a:latin typeface="var(--font-monospace)"/>
                <a:ea typeface="Times New Roman" panose="02020603050405020304" pitchFamily="18" charset="0"/>
                <a:cs typeface="Times New Roman" panose="02020603050405020304" pitchFamily="18" charset="0"/>
              </a:rPr>
              <a:t>20</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Update a property value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Query Realm for all cars with a high mileage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cars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).filtered(</a:t>
            </a:r>
            <a:r>
              <a:rPr lang="en-VN" sz="1800" dirty="0">
                <a:solidFill>
                  <a:srgbClr val="86B300"/>
                </a:solidFill>
                <a:latin typeface="var(--font-monospace)"/>
                <a:ea typeface="Times New Roman" panose="02020603050405020304" pitchFamily="18" charset="0"/>
                <a:cs typeface="Times New Roman" panose="02020603050405020304" pitchFamily="18" charset="0"/>
              </a:rPr>
              <a:t>'miles &gt; 1000'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Will return a Results object with our 1 car</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cars.length </a:t>
            </a:r>
            <a:r>
              <a:rPr lang="en-VN" sz="1800" i="1" dirty="0">
                <a:solidFill>
                  <a:srgbClr val="ABB0B6"/>
                </a:solidFill>
                <a:latin typeface="var(--font-monospace)"/>
                <a:ea typeface="Times New Roman" panose="02020603050405020304" pitchFamily="18" charset="0"/>
                <a:cs typeface="Times New Roman" panose="02020603050405020304" pitchFamily="18" charset="0"/>
              </a:rPr>
              <a:t>// =&gt; 1</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4" name="Rectangle 3">
            <a:extLst>
              <a:ext uri="{FF2B5EF4-FFF2-40B4-BE49-F238E27FC236}">
                <a16:creationId xmlns:a16="http://schemas.microsoft.com/office/drawing/2014/main" id="{19F856F6-DFC1-5748-A161-12862ADEBE6F}"/>
              </a:ext>
            </a:extLst>
          </p:cNvPr>
          <p:cNvSpPr/>
          <p:nvPr/>
        </p:nvSpPr>
        <p:spPr>
          <a:xfrm>
            <a:off x="6658304" y="2041529"/>
            <a:ext cx="5071241" cy="2026965"/>
          </a:xfrm>
          <a:prstGeom prst="rect">
            <a:avLst/>
          </a:prstGeom>
          <a:solidFill>
            <a:schemeClr val="bg1">
              <a:lumMod val="95000"/>
            </a:schemeClr>
          </a:solidFill>
        </p:spPr>
        <p:txBody>
          <a:bodyPr wrap="square">
            <a:spAutoFit/>
          </a:bodyPr>
          <a:lstStyle/>
          <a:p>
            <a:pPr>
              <a:lnSpc>
                <a:spcPts val="14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realm.write(()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4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myCar = realm.create(</a:t>
            </a:r>
            <a:r>
              <a:rPr lang="en-VN" sz="1800" dirty="0">
                <a:solidFill>
                  <a:srgbClr val="86B300"/>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4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make: </a:t>
            </a:r>
            <a:r>
              <a:rPr lang="en-VN" sz="1800" dirty="0">
                <a:solidFill>
                  <a:srgbClr val="86B300"/>
                </a:solidFill>
                <a:latin typeface="var(--font-monospace)"/>
                <a:ea typeface="Times New Roman" panose="02020603050405020304" pitchFamily="18" charset="0"/>
                <a:cs typeface="Times New Roman" panose="02020603050405020304" pitchFamily="18" charset="0"/>
              </a:rPr>
              <a:t>'Ford'</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4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model: </a:t>
            </a:r>
            <a:r>
              <a:rPr lang="en-VN" sz="1800" dirty="0">
                <a:solidFill>
                  <a:srgbClr val="86B300"/>
                </a:solidFill>
                <a:latin typeface="var(--font-monospace)"/>
                <a:ea typeface="Times New Roman" panose="02020603050405020304" pitchFamily="18" charset="0"/>
                <a:cs typeface="Times New Roman" panose="02020603050405020304" pitchFamily="18" charset="0"/>
              </a:rPr>
              <a:t>'Focus'</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4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miles: </a:t>
            </a:r>
            <a:r>
              <a:rPr lang="en-VN" sz="1800" dirty="0">
                <a:solidFill>
                  <a:srgbClr val="F08C36"/>
                </a:solidFill>
                <a:latin typeface="var(--font-monospace)"/>
                <a:ea typeface="Times New Roman" panose="02020603050405020304" pitchFamily="18" charset="0"/>
                <a:cs typeface="Times New Roman" panose="02020603050405020304" pitchFamily="18" charset="0"/>
              </a:rPr>
              <a:t>2000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4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4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4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4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Query results are updated in realtime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4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cars.length </a:t>
            </a:r>
            <a:r>
              <a:rPr lang="en-VN" sz="1800" i="1" dirty="0">
                <a:solidFill>
                  <a:srgbClr val="ABB0B6"/>
                </a:solidFill>
                <a:latin typeface="var(--font-monospace)"/>
                <a:ea typeface="Times New Roman" panose="02020603050405020304" pitchFamily="18" charset="0"/>
                <a:cs typeface="Times New Roman" panose="02020603050405020304" pitchFamily="18" charset="0"/>
              </a:rPr>
              <a:t>// =&gt; 2</a:t>
            </a:r>
            <a:r>
              <a:rPr lang="en-VN" sz="1800" dirty="0"/>
              <a:t> </a:t>
            </a:r>
          </a:p>
        </p:txBody>
      </p:sp>
    </p:spTree>
    <p:extLst>
      <p:ext uri="{BB962C8B-B14F-4D97-AF65-F5344CB8AC3E}">
        <p14:creationId xmlns:p14="http://schemas.microsoft.com/office/powerpoint/2010/main" val="11651164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8EFAE68-BFBA-1E4C-B6D6-8E7953D74D4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13</a:t>
            </a:fld>
            <a:endParaRPr lang="ja-JP" altLang="en-US"/>
          </a:p>
        </p:txBody>
      </p:sp>
      <p:sp>
        <p:nvSpPr>
          <p:cNvPr id="5" name="TextBox 4">
            <a:extLst>
              <a:ext uri="{FF2B5EF4-FFF2-40B4-BE49-F238E27FC236}">
                <a16:creationId xmlns:a16="http://schemas.microsoft.com/office/drawing/2014/main" id="{C4D23B65-F0C3-954B-86E7-A46280F765C3}"/>
              </a:ext>
            </a:extLst>
          </p:cNvPr>
          <p:cNvSpPr txBox="1"/>
          <p:nvPr/>
        </p:nvSpPr>
        <p:spPr>
          <a:xfrm>
            <a:off x="617483" y="958987"/>
            <a:ext cx="2459420" cy="400110"/>
          </a:xfrm>
          <a:prstGeom prst="rect">
            <a:avLst/>
          </a:prstGeom>
          <a:noFill/>
        </p:spPr>
        <p:txBody>
          <a:bodyPr wrap="square" rtlCol="0">
            <a:spAutoFit/>
          </a:bodyPr>
          <a:lstStyle/>
          <a:p>
            <a:r>
              <a:rPr lang="en-US" sz="2000" b="1" dirty="0"/>
              <a:t>Realm Studio</a:t>
            </a:r>
            <a:endParaRPr lang="en-VN" sz="2000" b="1" dirty="0"/>
          </a:p>
        </p:txBody>
      </p:sp>
      <p:sp>
        <p:nvSpPr>
          <p:cNvPr id="6" name="TextBox 5">
            <a:extLst>
              <a:ext uri="{FF2B5EF4-FFF2-40B4-BE49-F238E27FC236}">
                <a16:creationId xmlns:a16="http://schemas.microsoft.com/office/drawing/2014/main" id="{DE336346-9BEC-DE46-82A3-BA8CF865997A}"/>
              </a:ext>
            </a:extLst>
          </p:cNvPr>
          <p:cNvSpPr txBox="1"/>
          <p:nvPr/>
        </p:nvSpPr>
        <p:spPr>
          <a:xfrm>
            <a:off x="430926" y="1643896"/>
            <a:ext cx="2848302" cy="4124206"/>
          </a:xfrm>
          <a:prstGeom prst="rect">
            <a:avLst/>
          </a:prstGeom>
          <a:noFill/>
        </p:spPr>
        <p:txBody>
          <a:bodyPr wrap="square" rtlCol="0">
            <a:spAutoFit/>
          </a:bodyPr>
          <a:lstStyle/>
          <a:p>
            <a:pPr marL="285750" indent="-285750">
              <a:spcBef>
                <a:spcPts val="600"/>
              </a:spcBef>
              <a:spcAft>
                <a:spcPts val="600"/>
              </a:spcAft>
              <a:buFont typeface="Arial" panose="020B0604020202020204" pitchFamily="34" charset="0"/>
              <a:buChar char="•"/>
            </a:pPr>
            <a:r>
              <a:rPr lang="en-US" sz="1800" dirty="0">
                <a:hlinkClick r:id="rId3"/>
              </a:rPr>
              <a:t>Realm Studio</a:t>
            </a:r>
            <a:r>
              <a:rPr lang="en-US" sz="1800" dirty="0"/>
              <a:t> is our premiere developer tool, built so you can easily manage the Realm Database and Realm Platform. </a:t>
            </a:r>
          </a:p>
          <a:p>
            <a:pPr marL="285750" indent="-285750">
              <a:spcBef>
                <a:spcPts val="600"/>
              </a:spcBef>
              <a:spcAft>
                <a:spcPts val="600"/>
              </a:spcAft>
              <a:buFont typeface="Arial" panose="020B0604020202020204" pitchFamily="34" charset="0"/>
              <a:buChar char="•"/>
            </a:pPr>
            <a:r>
              <a:rPr lang="en-US" sz="1800" dirty="0"/>
              <a:t>With </a:t>
            </a:r>
            <a:r>
              <a:rPr lang="en-US" sz="1800" dirty="0">
                <a:hlinkClick r:id="rId3"/>
              </a:rPr>
              <a:t>Realm Studio</a:t>
            </a:r>
            <a:r>
              <a:rPr lang="en-US" sz="1800" dirty="0"/>
              <a:t>, you can open and edit local and synced Realms, and administer any Realm Cloud instance. It supports Mac, Windows and Linux.</a:t>
            </a:r>
            <a:endParaRPr lang="en-VN" sz="1800" dirty="0"/>
          </a:p>
        </p:txBody>
      </p:sp>
      <p:pic>
        <p:nvPicPr>
          <p:cNvPr id="2" name="Picture 1">
            <a:extLst>
              <a:ext uri="{FF2B5EF4-FFF2-40B4-BE49-F238E27FC236}">
                <a16:creationId xmlns:a16="http://schemas.microsoft.com/office/drawing/2014/main" id="{77C43A85-F5C4-B444-AE79-ACE075C48758}"/>
              </a:ext>
            </a:extLst>
          </p:cNvPr>
          <p:cNvPicPr>
            <a:picLocks noChangeAspect="1"/>
          </p:cNvPicPr>
          <p:nvPr/>
        </p:nvPicPr>
        <p:blipFill>
          <a:blip r:embed="rId4"/>
          <a:stretch>
            <a:fillRect/>
          </a:stretch>
        </p:blipFill>
        <p:spPr>
          <a:xfrm>
            <a:off x="3477862" y="1359097"/>
            <a:ext cx="8096655" cy="4947404"/>
          </a:xfrm>
          <a:prstGeom prst="rect">
            <a:avLst/>
          </a:prstGeom>
        </p:spPr>
      </p:pic>
    </p:spTree>
    <p:extLst>
      <p:ext uri="{BB962C8B-B14F-4D97-AF65-F5344CB8AC3E}">
        <p14:creationId xmlns:p14="http://schemas.microsoft.com/office/powerpoint/2010/main" val="38606940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B32074A-413B-DD4A-8424-167DCFA15611}"/>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14</a:t>
            </a:fld>
            <a:endParaRPr lang="ja-JP" altLang="en-US"/>
          </a:p>
        </p:txBody>
      </p:sp>
      <p:pic>
        <p:nvPicPr>
          <p:cNvPr id="3" name="Picture 2">
            <a:hlinkClick r:id="rId3"/>
            <a:extLst>
              <a:ext uri="{FF2B5EF4-FFF2-40B4-BE49-F238E27FC236}">
                <a16:creationId xmlns:a16="http://schemas.microsoft.com/office/drawing/2014/main" id="{C60BB9BC-C4E9-3D49-B065-31607AAF3E1E}"/>
              </a:ext>
            </a:extLst>
          </p:cNvPr>
          <p:cNvPicPr>
            <a:picLocks noChangeAspect="1"/>
          </p:cNvPicPr>
          <p:nvPr/>
        </p:nvPicPr>
        <p:blipFill>
          <a:blip r:embed="rId4"/>
          <a:stretch>
            <a:fillRect/>
          </a:stretch>
        </p:blipFill>
        <p:spPr>
          <a:xfrm>
            <a:off x="1107528" y="2839545"/>
            <a:ext cx="2819400" cy="1778000"/>
          </a:xfrm>
          <a:prstGeom prst="rect">
            <a:avLst/>
          </a:prstGeom>
        </p:spPr>
      </p:pic>
      <p:pic>
        <p:nvPicPr>
          <p:cNvPr id="4" name="Picture 3">
            <a:hlinkClick r:id="rId5"/>
            <a:extLst>
              <a:ext uri="{FF2B5EF4-FFF2-40B4-BE49-F238E27FC236}">
                <a16:creationId xmlns:a16="http://schemas.microsoft.com/office/drawing/2014/main" id="{0327F1A9-411A-0D49-96CF-50A84AF7E1BA}"/>
              </a:ext>
            </a:extLst>
          </p:cNvPr>
          <p:cNvPicPr>
            <a:picLocks noChangeAspect="1"/>
          </p:cNvPicPr>
          <p:nvPr/>
        </p:nvPicPr>
        <p:blipFill>
          <a:blip r:embed="rId6"/>
          <a:stretch>
            <a:fillRect/>
          </a:stretch>
        </p:blipFill>
        <p:spPr>
          <a:xfrm>
            <a:off x="4543752" y="2820931"/>
            <a:ext cx="3009900" cy="1689100"/>
          </a:xfrm>
          <a:prstGeom prst="rect">
            <a:avLst/>
          </a:prstGeom>
        </p:spPr>
      </p:pic>
      <p:pic>
        <p:nvPicPr>
          <p:cNvPr id="5" name="Picture 4">
            <a:extLst>
              <a:ext uri="{FF2B5EF4-FFF2-40B4-BE49-F238E27FC236}">
                <a16:creationId xmlns:a16="http://schemas.microsoft.com/office/drawing/2014/main" id="{8C4F6F4B-17A7-4A44-88DA-B42AEE0BC273}"/>
              </a:ext>
            </a:extLst>
          </p:cNvPr>
          <p:cNvPicPr>
            <a:picLocks noChangeAspect="1"/>
          </p:cNvPicPr>
          <p:nvPr/>
        </p:nvPicPr>
        <p:blipFill>
          <a:blip r:embed="rId7"/>
          <a:stretch>
            <a:fillRect/>
          </a:stretch>
        </p:blipFill>
        <p:spPr>
          <a:xfrm>
            <a:off x="7922172" y="2787648"/>
            <a:ext cx="3162300" cy="1714500"/>
          </a:xfrm>
          <a:prstGeom prst="rect">
            <a:avLst/>
          </a:prstGeom>
        </p:spPr>
      </p:pic>
      <p:sp>
        <p:nvSpPr>
          <p:cNvPr id="6" name="TextBox 5">
            <a:extLst>
              <a:ext uri="{FF2B5EF4-FFF2-40B4-BE49-F238E27FC236}">
                <a16:creationId xmlns:a16="http://schemas.microsoft.com/office/drawing/2014/main" id="{F35B986A-61D1-E941-A5A7-9AB0445E76C0}"/>
              </a:ext>
            </a:extLst>
          </p:cNvPr>
          <p:cNvSpPr txBox="1"/>
          <p:nvPr/>
        </p:nvSpPr>
        <p:spPr>
          <a:xfrm>
            <a:off x="4043855" y="1876097"/>
            <a:ext cx="3878317" cy="369332"/>
          </a:xfrm>
          <a:prstGeom prst="rect">
            <a:avLst/>
          </a:prstGeom>
          <a:noFill/>
        </p:spPr>
        <p:txBody>
          <a:bodyPr wrap="square" rtlCol="0">
            <a:spAutoFit/>
          </a:bodyPr>
          <a:lstStyle/>
          <a:p>
            <a:r>
              <a:rPr lang="en-VN" sz="1800" dirty="0"/>
              <a:t>Download and install Realm Studio</a:t>
            </a:r>
          </a:p>
        </p:txBody>
      </p:sp>
    </p:spTree>
    <p:extLst>
      <p:ext uri="{BB962C8B-B14F-4D97-AF65-F5344CB8AC3E}">
        <p14:creationId xmlns:p14="http://schemas.microsoft.com/office/powerpoint/2010/main" val="8427014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0359889-9000-8946-8004-A61D1DC6EADF}"/>
              </a:ext>
            </a:extLst>
          </p:cNvPr>
          <p:cNvSpPr>
            <a:spLocks noGrp="1"/>
          </p:cNvSpPr>
          <p:nvPr>
            <p:ph type="title"/>
          </p:nvPr>
        </p:nvSpPr>
        <p:spPr/>
        <p:txBody>
          <a:bodyPr/>
          <a:lstStyle/>
          <a:p>
            <a:r>
              <a:rPr lang="en-US" dirty="0"/>
              <a:t>Realms</a:t>
            </a:r>
            <a:endParaRPr lang="en-VN" dirty="0"/>
          </a:p>
        </p:txBody>
      </p:sp>
      <p:sp>
        <p:nvSpPr>
          <p:cNvPr id="2" name="Slide Number Placeholder 1">
            <a:extLst>
              <a:ext uri="{FF2B5EF4-FFF2-40B4-BE49-F238E27FC236}">
                <a16:creationId xmlns:a16="http://schemas.microsoft.com/office/drawing/2014/main" id="{F9B338F1-035F-F344-9F2E-88B1FC90ACDC}"/>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15</a:t>
            </a:fld>
            <a:endParaRPr lang="ja-JP" altLang="en-US"/>
          </a:p>
        </p:txBody>
      </p:sp>
      <p:sp>
        <p:nvSpPr>
          <p:cNvPr id="4" name="TextBox 3">
            <a:extLst>
              <a:ext uri="{FF2B5EF4-FFF2-40B4-BE49-F238E27FC236}">
                <a16:creationId xmlns:a16="http://schemas.microsoft.com/office/drawing/2014/main" id="{6E209F3E-6D66-6049-BD34-1F677BC8C470}"/>
              </a:ext>
            </a:extLst>
          </p:cNvPr>
          <p:cNvSpPr txBox="1"/>
          <p:nvPr/>
        </p:nvSpPr>
        <p:spPr>
          <a:xfrm>
            <a:off x="838200" y="1501266"/>
            <a:ext cx="3873285" cy="400110"/>
          </a:xfrm>
          <a:prstGeom prst="rect">
            <a:avLst/>
          </a:prstGeom>
          <a:noFill/>
        </p:spPr>
        <p:txBody>
          <a:bodyPr wrap="square" rtlCol="0">
            <a:spAutoFit/>
          </a:bodyPr>
          <a:lstStyle/>
          <a:p>
            <a:r>
              <a:rPr lang="en-US" sz="2000" b="1" dirty="0"/>
              <a:t>Opening Realms</a:t>
            </a:r>
            <a:endParaRPr lang="en-VN" sz="2000" b="1" dirty="0"/>
          </a:p>
        </p:txBody>
      </p:sp>
      <p:sp>
        <p:nvSpPr>
          <p:cNvPr id="5" name="TextBox 4">
            <a:extLst>
              <a:ext uri="{FF2B5EF4-FFF2-40B4-BE49-F238E27FC236}">
                <a16:creationId xmlns:a16="http://schemas.microsoft.com/office/drawing/2014/main" id="{5F4546B0-761E-F546-8CBF-0D97CDADD0B4}"/>
              </a:ext>
            </a:extLst>
          </p:cNvPr>
          <p:cNvSpPr txBox="1"/>
          <p:nvPr/>
        </p:nvSpPr>
        <p:spPr>
          <a:xfrm>
            <a:off x="838200" y="2123268"/>
            <a:ext cx="10515600" cy="1354217"/>
          </a:xfrm>
          <a:prstGeom prst="rect">
            <a:avLst/>
          </a:prstGeom>
          <a:noFill/>
        </p:spPr>
        <p:txBody>
          <a:bodyPr wrap="square" rtlCol="0">
            <a:spAutoFit/>
          </a:bodyPr>
          <a:lstStyle/>
          <a:p>
            <a:pPr marL="285750" indent="-285750">
              <a:spcBef>
                <a:spcPts val="600"/>
              </a:spcBef>
              <a:spcAft>
                <a:spcPts val="600"/>
              </a:spcAft>
              <a:buFont typeface="Arial" panose="020B0604020202020204" pitchFamily="34" charset="0"/>
              <a:buChar char="•"/>
            </a:pPr>
            <a:r>
              <a:rPr lang="en-US" sz="1800" dirty="0"/>
              <a:t>Opening a Realm is simply performed by calling the static open method on the Realm class. Pass a configuration object. </a:t>
            </a:r>
          </a:p>
          <a:p>
            <a:pPr marL="285750" indent="-285750">
              <a:spcBef>
                <a:spcPts val="600"/>
              </a:spcBef>
              <a:spcAft>
                <a:spcPts val="600"/>
              </a:spcAft>
              <a:buFont typeface="Arial" panose="020B0604020202020204" pitchFamily="34" charset="0"/>
              <a:buChar char="•"/>
            </a:pPr>
            <a:r>
              <a:rPr lang="en-US" sz="1800" dirty="0"/>
              <a:t>We’ve seen this used already in the example with a configuration object that includes the schema key:</a:t>
            </a:r>
            <a:endParaRPr lang="en-VN" sz="1800" dirty="0"/>
          </a:p>
        </p:txBody>
      </p:sp>
      <p:sp>
        <p:nvSpPr>
          <p:cNvPr id="6" name="Rectangle 5">
            <a:extLst>
              <a:ext uri="{FF2B5EF4-FFF2-40B4-BE49-F238E27FC236}">
                <a16:creationId xmlns:a16="http://schemas.microsoft.com/office/drawing/2014/main" id="{3CFAEA0B-E371-D048-A02C-C83DE59A00BA}"/>
              </a:ext>
            </a:extLst>
          </p:cNvPr>
          <p:cNvSpPr/>
          <p:nvPr/>
        </p:nvSpPr>
        <p:spPr>
          <a:xfrm>
            <a:off x="2774842" y="3699377"/>
            <a:ext cx="6096000" cy="1940403"/>
          </a:xfrm>
          <a:prstGeom prst="rect">
            <a:avLst/>
          </a:prstGeom>
          <a:solidFill>
            <a:schemeClr val="bg1">
              <a:lumMod val="95000"/>
            </a:schemeClr>
          </a:solidFill>
        </p:spPr>
        <p:txBody>
          <a:bodyPr>
            <a:spAutoFit/>
          </a:bodyPr>
          <a:lstStyle/>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Get the default Realm with support for our objects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.open({schema: [</a:t>
            </a:r>
            <a:r>
              <a:rPr lang="en-VN" sz="1800" dirty="0">
                <a:solidFill>
                  <a:srgbClr val="41A6D9"/>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.then(realm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...use the realm instance here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catch</a:t>
            </a:r>
            <a:r>
              <a:rPr lang="en-VN" sz="1800" dirty="0">
                <a:solidFill>
                  <a:srgbClr val="5C6773"/>
                </a:solidFill>
                <a:latin typeface="var(--font-monospace)"/>
                <a:ea typeface="Times New Roman" panose="02020603050405020304" pitchFamily="18" charset="0"/>
                <a:cs typeface="Times New Roman" panose="02020603050405020304" pitchFamily="18" charset="0"/>
              </a:rPr>
              <a:t>(error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Handle the error here if something went wrong</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t> </a:t>
            </a:r>
          </a:p>
        </p:txBody>
      </p:sp>
    </p:spTree>
    <p:extLst>
      <p:ext uri="{BB962C8B-B14F-4D97-AF65-F5344CB8AC3E}">
        <p14:creationId xmlns:p14="http://schemas.microsoft.com/office/powerpoint/2010/main" val="13598457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16B42346-2AE2-B642-BC36-D89246DF40E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16</a:t>
            </a:fld>
            <a:endParaRPr lang="ja-JP" altLang="en-US"/>
          </a:p>
        </p:txBody>
      </p:sp>
      <p:sp>
        <p:nvSpPr>
          <p:cNvPr id="5" name="TextBox 4">
            <a:extLst>
              <a:ext uri="{FF2B5EF4-FFF2-40B4-BE49-F238E27FC236}">
                <a16:creationId xmlns:a16="http://schemas.microsoft.com/office/drawing/2014/main" id="{7F21E639-6931-0E41-9E82-577D9D5AE215}"/>
              </a:ext>
            </a:extLst>
          </p:cNvPr>
          <p:cNvSpPr txBox="1"/>
          <p:nvPr/>
        </p:nvSpPr>
        <p:spPr>
          <a:xfrm>
            <a:off x="852408" y="1596324"/>
            <a:ext cx="10501392" cy="4139595"/>
          </a:xfrm>
          <a:prstGeom prst="rect">
            <a:avLst/>
          </a:prstGeom>
          <a:noFill/>
        </p:spPr>
        <p:txBody>
          <a:bodyPr wrap="square" rtlCol="0">
            <a:spAutoFit/>
          </a:bodyPr>
          <a:lstStyle/>
          <a:p>
            <a:pPr>
              <a:spcBef>
                <a:spcPts val="600"/>
              </a:spcBef>
              <a:spcAft>
                <a:spcPts val="600"/>
              </a:spcAft>
            </a:pPr>
            <a:r>
              <a:rPr lang="en-US" sz="1800" dirty="0"/>
              <a:t>For full details about the configuration object, see the API Reference for </a:t>
            </a:r>
            <a:r>
              <a:rPr lang="en-US" sz="1800" dirty="0">
                <a:hlinkClick r:id="rId3"/>
              </a:rPr>
              <a:t>configuration</a:t>
            </a:r>
            <a:r>
              <a:rPr lang="en-US" sz="1800" dirty="0"/>
              <a:t>. Some of the more common keys for the object, beyond schema, include:</a:t>
            </a:r>
          </a:p>
          <a:p>
            <a:pPr marL="285750" indent="-285750">
              <a:spcBef>
                <a:spcPts val="600"/>
              </a:spcBef>
              <a:spcAft>
                <a:spcPts val="600"/>
              </a:spcAft>
              <a:buFont typeface="Arial" panose="020B0604020202020204" pitchFamily="34" charset="0"/>
              <a:buChar char="•"/>
            </a:pPr>
            <a:r>
              <a:rPr lang="en-US" sz="1800" b="1" dirty="0"/>
              <a:t>path</a:t>
            </a:r>
            <a:r>
              <a:rPr lang="en-US" sz="1800" dirty="0"/>
              <a:t>: specify a path to </a:t>
            </a:r>
            <a:r>
              <a:rPr lang="en-US" sz="1800" dirty="0">
                <a:hlinkClick r:id="rId4"/>
              </a:rPr>
              <a:t>another Realm</a:t>
            </a:r>
            <a:endParaRPr lang="en-US" sz="1800" dirty="0"/>
          </a:p>
          <a:p>
            <a:pPr marL="285750" indent="-285750">
              <a:spcBef>
                <a:spcPts val="600"/>
              </a:spcBef>
              <a:spcAft>
                <a:spcPts val="600"/>
              </a:spcAft>
              <a:buFont typeface="Arial" panose="020B0604020202020204" pitchFamily="34" charset="0"/>
              <a:buChar char="•"/>
            </a:pPr>
            <a:r>
              <a:rPr lang="en-US" sz="1800" b="1" dirty="0"/>
              <a:t>migration</a:t>
            </a:r>
            <a:r>
              <a:rPr lang="en-US" sz="1800" dirty="0"/>
              <a:t>: a </a:t>
            </a:r>
            <a:r>
              <a:rPr lang="en-US" sz="1800" dirty="0">
                <a:hlinkClick r:id="rId5"/>
              </a:rPr>
              <a:t>migration function</a:t>
            </a:r>
            <a:endParaRPr lang="en-US" sz="1800" dirty="0"/>
          </a:p>
          <a:p>
            <a:pPr marL="285750" indent="-285750">
              <a:spcBef>
                <a:spcPts val="600"/>
              </a:spcBef>
              <a:spcAft>
                <a:spcPts val="600"/>
              </a:spcAft>
              <a:buFont typeface="Arial" panose="020B0604020202020204" pitchFamily="34" charset="0"/>
              <a:buChar char="•"/>
            </a:pPr>
            <a:r>
              <a:rPr lang="en-US" sz="1800" b="1" dirty="0"/>
              <a:t>sync</a:t>
            </a:r>
            <a:r>
              <a:rPr lang="en-US" sz="1800" dirty="0"/>
              <a:t>: a </a:t>
            </a:r>
            <a:r>
              <a:rPr lang="en-US" sz="1800" dirty="0">
                <a:hlinkClick r:id="rId6"/>
              </a:rPr>
              <a:t>sync object</a:t>
            </a:r>
            <a:r>
              <a:rPr lang="en-US" sz="1800" dirty="0"/>
              <a:t>, to open a Realm synchronized with the Realm Cloud</a:t>
            </a:r>
          </a:p>
          <a:p>
            <a:pPr marL="285750" indent="-285750">
              <a:spcBef>
                <a:spcPts val="600"/>
              </a:spcBef>
              <a:spcAft>
                <a:spcPts val="600"/>
              </a:spcAft>
              <a:buFont typeface="Arial" panose="020B0604020202020204" pitchFamily="34" charset="0"/>
              <a:buChar char="•"/>
            </a:pPr>
            <a:r>
              <a:rPr lang="en-US" sz="1800" b="1" dirty="0" err="1"/>
              <a:t>inMemory</a:t>
            </a:r>
            <a:r>
              <a:rPr lang="en-US" sz="1800" dirty="0"/>
              <a:t>: the Realm will be opened in-memory, and objects are not persisted; once the last Realm instance is closed, all objects vanish</a:t>
            </a:r>
          </a:p>
          <a:p>
            <a:pPr marL="285750" indent="-285750">
              <a:spcBef>
                <a:spcPts val="600"/>
              </a:spcBef>
              <a:spcAft>
                <a:spcPts val="600"/>
              </a:spcAft>
              <a:buFont typeface="Arial" panose="020B0604020202020204" pitchFamily="34" charset="0"/>
              <a:buChar char="•"/>
            </a:pPr>
            <a:r>
              <a:rPr lang="en-US" sz="1800" b="1" dirty="0" err="1"/>
              <a:t>deleteRealmIfMigrationNeeded</a:t>
            </a:r>
            <a:r>
              <a:rPr lang="en-US" sz="1800" dirty="0"/>
              <a:t>: delete the Realm if migration is needed; this is useful under development since the data model might change often</a:t>
            </a:r>
          </a:p>
          <a:p>
            <a:pPr>
              <a:spcBef>
                <a:spcPts val="600"/>
              </a:spcBef>
              <a:spcAft>
                <a:spcPts val="600"/>
              </a:spcAft>
            </a:pPr>
            <a:r>
              <a:rPr lang="en-US" sz="1800" dirty="0"/>
              <a:t>Remember to use the close() method on opened realms when you are done with them.</a:t>
            </a:r>
          </a:p>
          <a:p>
            <a:endParaRPr lang="en-VN" sz="1800" dirty="0"/>
          </a:p>
        </p:txBody>
      </p:sp>
    </p:spTree>
    <p:extLst>
      <p:ext uri="{BB962C8B-B14F-4D97-AF65-F5344CB8AC3E}">
        <p14:creationId xmlns:p14="http://schemas.microsoft.com/office/powerpoint/2010/main" val="25049737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F11D711-3383-8C43-BDC4-516049FF340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17</a:t>
            </a:fld>
            <a:endParaRPr lang="ja-JP" altLang="en-US"/>
          </a:p>
        </p:txBody>
      </p:sp>
      <p:sp>
        <p:nvSpPr>
          <p:cNvPr id="3" name="TextBox 2">
            <a:extLst>
              <a:ext uri="{FF2B5EF4-FFF2-40B4-BE49-F238E27FC236}">
                <a16:creationId xmlns:a16="http://schemas.microsoft.com/office/drawing/2014/main" id="{D90CFA84-F2CE-4B41-B319-12E50B11AD60}"/>
              </a:ext>
            </a:extLst>
          </p:cNvPr>
          <p:cNvSpPr txBox="1"/>
          <p:nvPr/>
        </p:nvSpPr>
        <p:spPr>
          <a:xfrm>
            <a:off x="635430" y="1051501"/>
            <a:ext cx="2929180" cy="400110"/>
          </a:xfrm>
          <a:prstGeom prst="rect">
            <a:avLst/>
          </a:prstGeom>
          <a:noFill/>
        </p:spPr>
        <p:txBody>
          <a:bodyPr wrap="square" rtlCol="0">
            <a:spAutoFit/>
          </a:bodyPr>
          <a:lstStyle/>
          <a:p>
            <a:r>
              <a:rPr lang="en-US" sz="2000" b="1" dirty="0"/>
              <a:t>The Default Realm</a:t>
            </a:r>
            <a:endParaRPr lang="en-VN" sz="2000" b="1" dirty="0"/>
          </a:p>
        </p:txBody>
      </p:sp>
      <p:sp>
        <p:nvSpPr>
          <p:cNvPr id="4" name="TextBox 3">
            <a:extLst>
              <a:ext uri="{FF2B5EF4-FFF2-40B4-BE49-F238E27FC236}">
                <a16:creationId xmlns:a16="http://schemas.microsoft.com/office/drawing/2014/main" id="{7E592178-ED39-5D4C-86F1-952703F2E06E}"/>
              </a:ext>
            </a:extLst>
          </p:cNvPr>
          <p:cNvSpPr txBox="1"/>
          <p:nvPr/>
        </p:nvSpPr>
        <p:spPr>
          <a:xfrm>
            <a:off x="900193" y="1577980"/>
            <a:ext cx="10453607" cy="923330"/>
          </a:xfrm>
          <a:prstGeom prst="rect">
            <a:avLst/>
          </a:prstGeom>
          <a:noFill/>
        </p:spPr>
        <p:txBody>
          <a:bodyPr wrap="square" rtlCol="0">
            <a:spAutoFit/>
          </a:bodyPr>
          <a:lstStyle/>
          <a:p>
            <a:r>
              <a:rPr lang="en-US" sz="1800" dirty="0"/>
              <a:t>You may have noticed in all previous examples that the path argument has been omitted. In this case the default Realm path is used. You can access and change the default Realm path using the </a:t>
            </a:r>
            <a:r>
              <a:rPr lang="en-US" sz="1800" dirty="0" err="1">
                <a:highlight>
                  <a:srgbClr val="C0C0C0"/>
                </a:highlight>
              </a:rPr>
              <a:t>Realm.defaultPath</a:t>
            </a:r>
            <a:r>
              <a:rPr lang="en-US" sz="1800" dirty="0"/>
              <a:t> global property.</a:t>
            </a:r>
            <a:endParaRPr lang="en-VN" sz="1800" dirty="0"/>
          </a:p>
        </p:txBody>
      </p:sp>
      <p:sp>
        <p:nvSpPr>
          <p:cNvPr id="5" name="TextBox 4">
            <a:extLst>
              <a:ext uri="{FF2B5EF4-FFF2-40B4-BE49-F238E27FC236}">
                <a16:creationId xmlns:a16="http://schemas.microsoft.com/office/drawing/2014/main" id="{D378ABF6-6CC0-2D4F-8D8B-B141123E3491}"/>
              </a:ext>
            </a:extLst>
          </p:cNvPr>
          <p:cNvSpPr txBox="1"/>
          <p:nvPr/>
        </p:nvSpPr>
        <p:spPr>
          <a:xfrm>
            <a:off x="635430" y="2827734"/>
            <a:ext cx="3719593" cy="369332"/>
          </a:xfrm>
          <a:prstGeom prst="rect">
            <a:avLst/>
          </a:prstGeom>
          <a:noFill/>
        </p:spPr>
        <p:txBody>
          <a:bodyPr wrap="square" rtlCol="0">
            <a:spAutoFit/>
          </a:bodyPr>
          <a:lstStyle/>
          <a:p>
            <a:r>
              <a:rPr lang="en-US" sz="1800" b="1" dirty="0"/>
              <a:t>Opening a Synchronized Realm</a:t>
            </a:r>
            <a:endParaRPr lang="en-VN" sz="1800" b="1" dirty="0"/>
          </a:p>
        </p:txBody>
      </p:sp>
      <p:sp>
        <p:nvSpPr>
          <p:cNvPr id="6" name="TextBox 5">
            <a:extLst>
              <a:ext uri="{FF2B5EF4-FFF2-40B4-BE49-F238E27FC236}">
                <a16:creationId xmlns:a16="http://schemas.microsoft.com/office/drawing/2014/main" id="{22BD0180-F9F2-D540-BBE0-E589B87DCEC7}"/>
              </a:ext>
            </a:extLst>
          </p:cNvPr>
          <p:cNvSpPr txBox="1"/>
          <p:nvPr/>
        </p:nvSpPr>
        <p:spPr>
          <a:xfrm>
            <a:off x="900192" y="3316637"/>
            <a:ext cx="10453607" cy="646331"/>
          </a:xfrm>
          <a:prstGeom prst="rect">
            <a:avLst/>
          </a:prstGeom>
          <a:noFill/>
        </p:spPr>
        <p:txBody>
          <a:bodyPr wrap="square" rtlCol="0">
            <a:spAutoFit/>
          </a:bodyPr>
          <a:lstStyle/>
          <a:p>
            <a:r>
              <a:rPr lang="en-US" sz="1800" dirty="0"/>
              <a:t>To use Realm Mobile Platform to synchronize all of your Realm Databases, please refer  the document here: </a:t>
            </a:r>
            <a:r>
              <a:rPr lang="en-US" sz="1800" dirty="0">
                <a:hlinkClick r:id="rId2"/>
              </a:rPr>
              <a:t>https://</a:t>
            </a:r>
            <a:r>
              <a:rPr lang="en-US" sz="1800" dirty="0" err="1">
                <a:hlinkClick r:id="rId2"/>
              </a:rPr>
              <a:t>docs.realm.io</a:t>
            </a:r>
            <a:r>
              <a:rPr lang="en-US" sz="1800" dirty="0">
                <a:hlinkClick r:id="rId2"/>
              </a:rPr>
              <a:t>/sync/</a:t>
            </a:r>
            <a:endParaRPr lang="en-VN" sz="1800" dirty="0"/>
          </a:p>
        </p:txBody>
      </p:sp>
    </p:spTree>
    <p:extLst>
      <p:ext uri="{BB962C8B-B14F-4D97-AF65-F5344CB8AC3E}">
        <p14:creationId xmlns:p14="http://schemas.microsoft.com/office/powerpoint/2010/main" val="346774580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ED20780-8F52-9C44-B234-5C0A3A02544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18</a:t>
            </a:fld>
            <a:endParaRPr lang="ja-JP" altLang="en-US"/>
          </a:p>
        </p:txBody>
      </p:sp>
      <p:sp>
        <p:nvSpPr>
          <p:cNvPr id="3" name="TextBox 2">
            <a:extLst>
              <a:ext uri="{FF2B5EF4-FFF2-40B4-BE49-F238E27FC236}">
                <a16:creationId xmlns:a16="http://schemas.microsoft.com/office/drawing/2014/main" id="{25D78345-AFBC-E349-908D-C37273247267}"/>
              </a:ext>
            </a:extLst>
          </p:cNvPr>
          <p:cNvSpPr txBox="1"/>
          <p:nvPr/>
        </p:nvSpPr>
        <p:spPr>
          <a:xfrm>
            <a:off x="714212" y="1016550"/>
            <a:ext cx="2912391" cy="400110"/>
          </a:xfrm>
          <a:prstGeom prst="rect">
            <a:avLst/>
          </a:prstGeom>
          <a:noFill/>
        </p:spPr>
        <p:txBody>
          <a:bodyPr wrap="square" rtlCol="0">
            <a:spAutoFit/>
          </a:bodyPr>
          <a:lstStyle/>
          <a:p>
            <a:r>
              <a:rPr lang="en-US" sz="2000" b="1" dirty="0"/>
              <a:t>Other Realms</a:t>
            </a:r>
            <a:endParaRPr lang="en-VN" sz="2000" b="1" dirty="0"/>
          </a:p>
        </p:txBody>
      </p:sp>
      <p:sp>
        <p:nvSpPr>
          <p:cNvPr id="4" name="TextBox 3">
            <a:extLst>
              <a:ext uri="{FF2B5EF4-FFF2-40B4-BE49-F238E27FC236}">
                <a16:creationId xmlns:a16="http://schemas.microsoft.com/office/drawing/2014/main" id="{1E1E504A-3DA3-244F-98CE-DDCB21FB0C19}"/>
              </a:ext>
            </a:extLst>
          </p:cNvPr>
          <p:cNvSpPr txBox="1"/>
          <p:nvPr/>
        </p:nvSpPr>
        <p:spPr>
          <a:xfrm>
            <a:off x="752960" y="1602639"/>
            <a:ext cx="10600840" cy="1785104"/>
          </a:xfrm>
          <a:prstGeom prst="rect">
            <a:avLst/>
          </a:prstGeom>
          <a:noFill/>
        </p:spPr>
        <p:txBody>
          <a:bodyPr wrap="square" rtlCol="0">
            <a:spAutoFit/>
          </a:bodyPr>
          <a:lstStyle/>
          <a:p>
            <a:pPr marL="285750" indent="-285750">
              <a:spcBef>
                <a:spcPts val="600"/>
              </a:spcBef>
              <a:spcAft>
                <a:spcPts val="600"/>
              </a:spcAft>
              <a:buFont typeface="Arial" panose="020B0604020202020204" pitchFamily="34" charset="0"/>
              <a:buChar char="•"/>
            </a:pPr>
            <a:r>
              <a:rPr lang="en-US" sz="1800" dirty="0"/>
              <a:t>It’s sometimes useful to have multiple Realms persisted at different locations. </a:t>
            </a:r>
          </a:p>
          <a:p>
            <a:pPr marL="285750" indent="-285750">
              <a:spcBef>
                <a:spcPts val="600"/>
              </a:spcBef>
              <a:spcAft>
                <a:spcPts val="600"/>
              </a:spcAft>
              <a:buFont typeface="Arial" panose="020B0604020202020204" pitchFamily="34" charset="0"/>
              <a:buChar char="•"/>
            </a:pPr>
            <a:r>
              <a:rPr lang="en-US" sz="1800" dirty="0"/>
              <a:t>For example, you may want to bundle some data with your application in a Realm file, in addition to your main Realm. </a:t>
            </a:r>
          </a:p>
          <a:p>
            <a:pPr marL="285750" indent="-285750">
              <a:spcBef>
                <a:spcPts val="600"/>
              </a:spcBef>
              <a:spcAft>
                <a:spcPts val="600"/>
              </a:spcAft>
              <a:buFont typeface="Arial" panose="020B0604020202020204" pitchFamily="34" charset="0"/>
              <a:buChar char="•"/>
            </a:pPr>
            <a:r>
              <a:rPr lang="en-US" sz="1800" dirty="0"/>
              <a:t>You can do this by specifying the </a:t>
            </a:r>
            <a:r>
              <a:rPr lang="en-US" sz="1800" dirty="0">
                <a:highlight>
                  <a:srgbClr val="C0C0C0"/>
                </a:highlight>
              </a:rPr>
              <a:t>path</a:t>
            </a:r>
            <a:r>
              <a:rPr lang="en-US" sz="1800" dirty="0"/>
              <a:t> argument when initializing your realm. All paths are relative to the writable documents directory for your application:</a:t>
            </a:r>
            <a:endParaRPr lang="en-VN" sz="1800" dirty="0"/>
          </a:p>
        </p:txBody>
      </p:sp>
      <p:sp>
        <p:nvSpPr>
          <p:cNvPr id="5" name="Rectangle 4">
            <a:extLst>
              <a:ext uri="{FF2B5EF4-FFF2-40B4-BE49-F238E27FC236}">
                <a16:creationId xmlns:a16="http://schemas.microsoft.com/office/drawing/2014/main" id="{32FE865E-0E61-5545-BF05-2607E4B7D603}"/>
              </a:ext>
            </a:extLst>
          </p:cNvPr>
          <p:cNvSpPr/>
          <p:nvPr/>
        </p:nvSpPr>
        <p:spPr>
          <a:xfrm>
            <a:off x="2896892" y="3872978"/>
            <a:ext cx="6096000" cy="1247906"/>
          </a:xfrm>
          <a:prstGeom prst="rect">
            <a:avLst/>
          </a:prstGeom>
          <a:solidFill>
            <a:schemeClr val="bg1">
              <a:lumMod val="95000"/>
            </a:schemeClr>
          </a:solidFill>
        </p:spPr>
        <p:txBody>
          <a:bodyPr>
            <a:spAutoFit/>
          </a:bodyPr>
          <a:lstStyle/>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Open a realm at another path</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.open({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path: </a:t>
            </a:r>
            <a:r>
              <a:rPr lang="en-VN" sz="1800" dirty="0">
                <a:solidFill>
                  <a:srgbClr val="86B300"/>
                </a:solidFill>
                <a:latin typeface="var(--font-monospace)"/>
                <a:ea typeface="Times New Roman" panose="02020603050405020304" pitchFamily="18" charset="0"/>
                <a:cs typeface="Times New Roman" panose="02020603050405020304" pitchFamily="18" charset="0"/>
              </a:rPr>
              <a:t>'anotherRealm.realm'</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schema: [</a:t>
            </a:r>
            <a:r>
              <a:rPr lang="en-VN" sz="1800" dirty="0">
                <a:solidFill>
                  <a:srgbClr val="41A6D9"/>
                </a:solidFill>
                <a:latin typeface="var(--font-monospace)"/>
                <a:ea typeface="Times New Roman" panose="02020603050405020304" pitchFamily="18" charset="0"/>
                <a:cs typeface="Times New Roman" panose="02020603050405020304" pitchFamily="18" charset="0"/>
              </a:rPr>
              <a:t>CarSchema</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}).then(</a:t>
            </a:r>
            <a:r>
              <a:rPr lang="en-VN" sz="1800" i="1" dirty="0">
                <a:solidFill>
                  <a:srgbClr val="ABB0B6"/>
                </a:solidFill>
                <a:latin typeface="var(--font-monospace)"/>
                <a:ea typeface="Times New Roman" panose="02020603050405020304" pitchFamily="18" charset="0"/>
                <a:cs typeface="Times New Roman" panose="02020603050405020304" pitchFamily="18" charset="0"/>
              </a:rPr>
              <a:t>/* ... */</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Tree>
    <p:extLst>
      <p:ext uri="{BB962C8B-B14F-4D97-AF65-F5344CB8AC3E}">
        <p14:creationId xmlns:p14="http://schemas.microsoft.com/office/powerpoint/2010/main" val="10709913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ED20780-8F52-9C44-B234-5C0A3A02544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19</a:t>
            </a:fld>
            <a:endParaRPr lang="ja-JP" altLang="en-US"/>
          </a:p>
        </p:txBody>
      </p:sp>
      <p:sp>
        <p:nvSpPr>
          <p:cNvPr id="3" name="TextBox 2">
            <a:extLst>
              <a:ext uri="{FF2B5EF4-FFF2-40B4-BE49-F238E27FC236}">
                <a16:creationId xmlns:a16="http://schemas.microsoft.com/office/drawing/2014/main" id="{25D78345-AFBC-E349-908D-C37273247267}"/>
              </a:ext>
            </a:extLst>
          </p:cNvPr>
          <p:cNvSpPr txBox="1"/>
          <p:nvPr/>
        </p:nvSpPr>
        <p:spPr>
          <a:xfrm>
            <a:off x="714212" y="1016550"/>
            <a:ext cx="2912391" cy="400110"/>
          </a:xfrm>
          <a:prstGeom prst="rect">
            <a:avLst/>
          </a:prstGeom>
          <a:noFill/>
        </p:spPr>
        <p:txBody>
          <a:bodyPr wrap="square" rtlCol="0">
            <a:spAutoFit/>
          </a:bodyPr>
          <a:lstStyle/>
          <a:p>
            <a:r>
              <a:rPr lang="en-US" sz="2000" b="1" dirty="0"/>
              <a:t>Schema Version</a:t>
            </a:r>
            <a:endParaRPr lang="en-VN" sz="2000" b="1" dirty="0"/>
          </a:p>
        </p:txBody>
      </p:sp>
      <p:sp>
        <p:nvSpPr>
          <p:cNvPr id="4" name="TextBox 3">
            <a:extLst>
              <a:ext uri="{FF2B5EF4-FFF2-40B4-BE49-F238E27FC236}">
                <a16:creationId xmlns:a16="http://schemas.microsoft.com/office/drawing/2014/main" id="{1E1E504A-3DA3-244F-98CE-DDCB21FB0C19}"/>
              </a:ext>
            </a:extLst>
          </p:cNvPr>
          <p:cNvSpPr txBox="1"/>
          <p:nvPr/>
        </p:nvSpPr>
        <p:spPr>
          <a:xfrm>
            <a:off x="752960" y="1602639"/>
            <a:ext cx="10600840" cy="1785104"/>
          </a:xfrm>
          <a:prstGeom prst="rect">
            <a:avLst/>
          </a:prstGeom>
          <a:noFill/>
        </p:spPr>
        <p:txBody>
          <a:bodyPr wrap="square" rtlCol="0">
            <a:spAutoFit/>
          </a:bodyPr>
          <a:lstStyle/>
          <a:p>
            <a:pPr marL="285750" indent="-285750">
              <a:spcBef>
                <a:spcPts val="600"/>
              </a:spcBef>
              <a:spcAft>
                <a:spcPts val="600"/>
              </a:spcAft>
              <a:buFont typeface="Arial" panose="020B0604020202020204" pitchFamily="34" charset="0"/>
              <a:buChar char="•"/>
            </a:pPr>
            <a:r>
              <a:rPr lang="en-US" sz="1800" dirty="0"/>
              <a:t>Another option available when opening a Realm is the </a:t>
            </a:r>
            <a:r>
              <a:rPr lang="en-US" sz="1800" b="1" dirty="0" err="1"/>
              <a:t>schemaVersion</a:t>
            </a:r>
            <a:r>
              <a:rPr lang="en-US" sz="1800" dirty="0"/>
              <a:t> property. When omitted, the </a:t>
            </a:r>
            <a:r>
              <a:rPr lang="en-US" sz="1800" b="1" dirty="0" err="1"/>
              <a:t>schemaVersion</a:t>
            </a:r>
            <a:r>
              <a:rPr lang="en-US" sz="1800" dirty="0"/>
              <a:t> property defaults to 0. </a:t>
            </a:r>
          </a:p>
          <a:p>
            <a:pPr marL="285750" indent="-285750">
              <a:spcBef>
                <a:spcPts val="600"/>
              </a:spcBef>
              <a:spcAft>
                <a:spcPts val="600"/>
              </a:spcAft>
              <a:buFont typeface="Arial" panose="020B0604020202020204" pitchFamily="34" charset="0"/>
              <a:buChar char="•"/>
            </a:pPr>
            <a:r>
              <a:rPr lang="en-US" sz="1800" dirty="0"/>
              <a:t>You are required to specify the </a:t>
            </a:r>
            <a:r>
              <a:rPr lang="en-US" sz="1800" b="1" dirty="0" err="1"/>
              <a:t>schemaVersion</a:t>
            </a:r>
            <a:r>
              <a:rPr lang="en-US" sz="1800" dirty="0"/>
              <a:t> when initializing an existing Realm with a schema that contains objects that differ from their previous specification. </a:t>
            </a:r>
          </a:p>
          <a:p>
            <a:pPr marL="285750" indent="-285750">
              <a:spcBef>
                <a:spcPts val="600"/>
              </a:spcBef>
              <a:spcAft>
                <a:spcPts val="600"/>
              </a:spcAft>
              <a:buFont typeface="Arial" panose="020B0604020202020204" pitchFamily="34" charset="0"/>
              <a:buChar char="•"/>
            </a:pPr>
            <a:r>
              <a:rPr lang="en-US" sz="1800" dirty="0"/>
              <a:t>If the schema was updated and the </a:t>
            </a:r>
            <a:r>
              <a:rPr lang="en-US" sz="1800" b="1" dirty="0" err="1"/>
              <a:t>schemaVersion</a:t>
            </a:r>
            <a:r>
              <a:rPr lang="en-US" sz="1800" dirty="0"/>
              <a:t> was not, an exception will be thrown.</a:t>
            </a:r>
            <a:endParaRPr lang="en-VN" sz="1800" dirty="0"/>
          </a:p>
        </p:txBody>
      </p:sp>
      <p:sp>
        <p:nvSpPr>
          <p:cNvPr id="7" name="Rectangle 6">
            <a:extLst>
              <a:ext uri="{FF2B5EF4-FFF2-40B4-BE49-F238E27FC236}">
                <a16:creationId xmlns:a16="http://schemas.microsoft.com/office/drawing/2014/main" id="{39F64782-FD42-BB4E-B064-E6FF7B894B79}"/>
              </a:ext>
            </a:extLst>
          </p:cNvPr>
          <p:cNvSpPr/>
          <p:nvPr/>
        </p:nvSpPr>
        <p:spPr>
          <a:xfrm>
            <a:off x="1362559" y="3670215"/>
            <a:ext cx="6096000" cy="2171235"/>
          </a:xfrm>
          <a:prstGeom prst="rect">
            <a:avLst/>
          </a:prstGeom>
          <a:solidFill>
            <a:schemeClr val="bg1">
              <a:lumMod val="95000"/>
            </a:schemeClr>
          </a:solidFill>
        </p:spPr>
        <p:txBody>
          <a:bodyPr>
            <a:spAutoFit/>
          </a:bodyPr>
          <a:lstStyle/>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PersonSchema</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properties: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'string'</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schemaVersion defaults to 0</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.open({schema: [</a:t>
            </a:r>
            <a:r>
              <a:rPr lang="en-VN" sz="1800" dirty="0">
                <a:solidFill>
                  <a:srgbClr val="41A6D9"/>
                </a:solidFill>
                <a:latin typeface="var(--font-monospace)"/>
                <a:ea typeface="Times New Roman" panose="02020603050405020304" pitchFamily="18" charset="0"/>
                <a:cs typeface="Times New Roman" panose="02020603050405020304" pitchFamily="18" charset="0"/>
              </a:rPr>
              <a:t>PersonSchema</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Tree>
    <p:extLst>
      <p:ext uri="{BB962C8B-B14F-4D97-AF65-F5344CB8AC3E}">
        <p14:creationId xmlns:p14="http://schemas.microsoft.com/office/powerpoint/2010/main" val="39067222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E8677E7-17C2-BE48-96AD-56B267C29DBF}"/>
              </a:ext>
            </a:extLst>
          </p:cNvPr>
          <p:cNvSpPr>
            <a:spLocks noGrp="1"/>
          </p:cNvSpPr>
          <p:nvPr>
            <p:ph type="title"/>
          </p:nvPr>
        </p:nvSpPr>
        <p:spPr/>
        <p:txBody>
          <a:bodyPr/>
          <a:lstStyle/>
          <a:p>
            <a:r>
              <a:rPr lang="en-US" b="0" dirty="0"/>
              <a:t>Popular libraries</a:t>
            </a:r>
            <a:endParaRPr lang="en-VN" dirty="0"/>
          </a:p>
        </p:txBody>
      </p:sp>
      <p:sp>
        <p:nvSpPr>
          <p:cNvPr id="6" name="Text Placeholder 5">
            <a:extLst>
              <a:ext uri="{FF2B5EF4-FFF2-40B4-BE49-F238E27FC236}">
                <a16:creationId xmlns:a16="http://schemas.microsoft.com/office/drawing/2014/main" id="{BF04CEEF-10AC-6C4F-A91A-7706DA59D598}"/>
              </a:ext>
            </a:extLst>
          </p:cNvPr>
          <p:cNvSpPr>
            <a:spLocks noGrp="1"/>
          </p:cNvSpPr>
          <p:nvPr>
            <p:ph type="body" idx="1"/>
          </p:nvPr>
        </p:nvSpPr>
        <p:spPr>
          <a:xfrm>
            <a:off x="831850" y="4527471"/>
            <a:ext cx="10515600" cy="2268537"/>
          </a:xfrm>
        </p:spPr>
        <p:txBody>
          <a:bodyPr/>
          <a:lstStyle/>
          <a:p>
            <a:r>
              <a:rPr lang="en-VN" dirty="0"/>
              <a:t>- Realm Database</a:t>
            </a:r>
          </a:p>
          <a:p>
            <a:r>
              <a:rPr lang="en-VN" dirty="0"/>
              <a:t>- Firebase</a:t>
            </a:r>
          </a:p>
          <a:p>
            <a:r>
              <a:rPr lang="en-VN" dirty="0"/>
              <a:t>- Redux</a:t>
            </a:r>
          </a:p>
          <a:p>
            <a:r>
              <a:rPr lang="en-VN" dirty="0"/>
              <a:t>- Camera</a:t>
            </a:r>
          </a:p>
          <a:p>
            <a:r>
              <a:rPr lang="en-VN" dirty="0"/>
              <a:t>- Map</a:t>
            </a:r>
          </a:p>
          <a:p>
            <a:endParaRPr lang="en-VN" dirty="0"/>
          </a:p>
        </p:txBody>
      </p:sp>
      <p:sp>
        <p:nvSpPr>
          <p:cNvPr id="4" name="Slide Number Placeholder 3">
            <a:extLst>
              <a:ext uri="{FF2B5EF4-FFF2-40B4-BE49-F238E27FC236}">
                <a16:creationId xmlns:a16="http://schemas.microsoft.com/office/drawing/2014/main" id="{3A109680-18A4-9247-A67C-AF271420E62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a:t>
            </a:fld>
            <a:endParaRPr lang="ja-JP" altLang="en-US"/>
          </a:p>
        </p:txBody>
      </p:sp>
    </p:spTree>
    <p:extLst>
      <p:ext uri="{BB962C8B-B14F-4D97-AF65-F5344CB8AC3E}">
        <p14:creationId xmlns:p14="http://schemas.microsoft.com/office/powerpoint/2010/main" val="23988298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2CEF04B-91D1-A844-9CA9-176C347618D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20</a:t>
            </a:fld>
            <a:endParaRPr lang="ja-JP" altLang="en-US"/>
          </a:p>
        </p:txBody>
      </p:sp>
      <p:sp>
        <p:nvSpPr>
          <p:cNvPr id="3" name="TextBox 2">
            <a:extLst>
              <a:ext uri="{FF2B5EF4-FFF2-40B4-BE49-F238E27FC236}">
                <a16:creationId xmlns:a16="http://schemas.microsoft.com/office/drawing/2014/main" id="{C1730BC7-D28B-B84B-B15F-857169FF9664}"/>
              </a:ext>
            </a:extLst>
          </p:cNvPr>
          <p:cNvSpPr txBox="1"/>
          <p:nvPr/>
        </p:nvSpPr>
        <p:spPr>
          <a:xfrm>
            <a:off x="516610" y="1021317"/>
            <a:ext cx="5579390" cy="369332"/>
          </a:xfrm>
          <a:prstGeom prst="rect">
            <a:avLst/>
          </a:prstGeom>
          <a:noFill/>
        </p:spPr>
        <p:txBody>
          <a:bodyPr wrap="square" rtlCol="0">
            <a:spAutoFit/>
          </a:bodyPr>
          <a:lstStyle/>
          <a:p>
            <a:r>
              <a:rPr lang="en-US" sz="1800" dirty="0"/>
              <a:t>If you then later do something like this:</a:t>
            </a:r>
            <a:endParaRPr lang="en-VN" sz="1800" dirty="0"/>
          </a:p>
        </p:txBody>
      </p:sp>
      <p:sp>
        <p:nvSpPr>
          <p:cNvPr id="4" name="Rectangle 3">
            <a:extLst>
              <a:ext uri="{FF2B5EF4-FFF2-40B4-BE49-F238E27FC236}">
                <a16:creationId xmlns:a16="http://schemas.microsoft.com/office/drawing/2014/main" id="{001944B1-F8B2-224C-BF82-815760D74972}"/>
              </a:ext>
            </a:extLst>
          </p:cNvPr>
          <p:cNvSpPr/>
          <p:nvPr/>
        </p:nvSpPr>
        <p:spPr>
          <a:xfrm>
            <a:off x="516610" y="1634122"/>
            <a:ext cx="6096000" cy="4017895"/>
          </a:xfrm>
          <a:prstGeom prst="rect">
            <a:avLst/>
          </a:prstGeom>
          <a:solidFill>
            <a:schemeClr val="bg1">
              <a:lumMod val="95000"/>
            </a:schemeClr>
          </a:solidFill>
        </p:spPr>
        <p:txBody>
          <a:bodyPr>
            <a:spAutoFit/>
          </a:bodyPr>
          <a:lstStyle/>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UpdatedPersonSchema</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The schema name is the same, so previous `Person` object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in the Realm will be updated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properties: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'string'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dog:  </a:t>
            </a:r>
            <a:r>
              <a:rPr lang="en-VN" sz="1800" dirty="0">
                <a:solidFill>
                  <a:srgbClr val="86B300"/>
                </a:solidFill>
                <a:latin typeface="var(--font-monospace)"/>
                <a:ea typeface="Times New Roman" panose="02020603050405020304" pitchFamily="18" charset="0"/>
                <a:cs typeface="Times New Roman" panose="02020603050405020304" pitchFamily="18" charset="0"/>
              </a:rPr>
              <a:t>'Dog'</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new property</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this will throw because the schema has changed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and `schemaVersion` is not specified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.open({schema: [</a:t>
            </a:r>
            <a:r>
              <a:rPr lang="en-VN" sz="1800" dirty="0">
                <a:solidFill>
                  <a:srgbClr val="41A6D9"/>
                </a:solidFill>
                <a:latin typeface="var(--font-monospace)"/>
                <a:ea typeface="Times New Roman" panose="02020603050405020304" pitchFamily="18" charset="0"/>
                <a:cs typeface="Times New Roman" panose="02020603050405020304" pitchFamily="18" charset="0"/>
              </a:rPr>
              <a:t>UpdatedPersonSchema</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this will succeed and update the Realm to the new schema</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.open({schema: [</a:t>
            </a:r>
            <a:r>
              <a:rPr lang="en-VN" sz="1800" dirty="0">
                <a:solidFill>
                  <a:srgbClr val="41A6D9"/>
                </a:solidFill>
                <a:latin typeface="var(--font-monospace)"/>
                <a:ea typeface="Times New Roman" panose="02020603050405020304" pitchFamily="18" charset="0"/>
                <a:cs typeface="Times New Roman" panose="02020603050405020304" pitchFamily="18" charset="0"/>
              </a:rPr>
              <a:t>UpdatedPersonSchema</a:t>
            </a:r>
            <a:r>
              <a:rPr lang="en-VN" sz="1800" dirty="0">
                <a:solidFill>
                  <a:srgbClr val="5C6773"/>
                </a:solidFill>
                <a:latin typeface="var(--font-monospace)"/>
                <a:ea typeface="Times New Roman" panose="02020603050405020304" pitchFamily="18" charset="0"/>
                <a:cs typeface="Times New Roman" panose="02020603050405020304" pitchFamily="18" charset="0"/>
              </a:rPr>
              <a:t>], schemaVersion: </a:t>
            </a:r>
            <a:r>
              <a:rPr lang="en-VN" sz="1800" dirty="0">
                <a:solidFill>
                  <a:srgbClr val="F08C36"/>
                </a:solidFill>
                <a:latin typeface="var(--font-monospace)"/>
                <a:ea typeface="Times New Roman" panose="02020603050405020304" pitchFamily="18" charset="0"/>
                <a:cs typeface="Times New Roman" panose="02020603050405020304" pitchFamily="18" charset="0"/>
              </a:rPr>
              <a:t>1</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
        <p:nvSpPr>
          <p:cNvPr id="5" name="TextBox 4">
            <a:extLst>
              <a:ext uri="{FF2B5EF4-FFF2-40B4-BE49-F238E27FC236}">
                <a16:creationId xmlns:a16="http://schemas.microsoft.com/office/drawing/2014/main" id="{159A48BE-C84B-BA4B-8601-EB8394E9DB79}"/>
              </a:ext>
            </a:extLst>
          </p:cNvPr>
          <p:cNvSpPr txBox="1"/>
          <p:nvPr/>
        </p:nvSpPr>
        <p:spPr>
          <a:xfrm>
            <a:off x="6963906" y="2092271"/>
            <a:ext cx="4711484" cy="923330"/>
          </a:xfrm>
          <a:prstGeom prst="rect">
            <a:avLst/>
          </a:prstGeom>
          <a:noFill/>
        </p:spPr>
        <p:txBody>
          <a:bodyPr wrap="square" rtlCol="0">
            <a:spAutoFit/>
          </a:bodyPr>
          <a:lstStyle/>
          <a:p>
            <a:r>
              <a:rPr lang="en-US" sz="1800" dirty="0"/>
              <a:t>If you wish to retrieve the current schema version of a Realm, you may do so with the </a:t>
            </a:r>
            <a:r>
              <a:rPr lang="en-US" sz="1800" b="1" dirty="0" err="1"/>
              <a:t>Realm.schemaVersion</a:t>
            </a:r>
            <a:r>
              <a:rPr lang="en-US" sz="1800" dirty="0"/>
              <a:t> method.</a:t>
            </a:r>
            <a:endParaRPr lang="en-VN" sz="1800" dirty="0"/>
          </a:p>
        </p:txBody>
      </p:sp>
      <p:sp>
        <p:nvSpPr>
          <p:cNvPr id="6" name="Rectangle 5">
            <a:extLst>
              <a:ext uri="{FF2B5EF4-FFF2-40B4-BE49-F238E27FC236}">
                <a16:creationId xmlns:a16="http://schemas.microsoft.com/office/drawing/2014/main" id="{9E93A422-79D2-8F45-89ED-DE36EA8965DB}"/>
              </a:ext>
            </a:extLst>
          </p:cNvPr>
          <p:cNvSpPr/>
          <p:nvPr/>
        </p:nvSpPr>
        <p:spPr>
          <a:xfrm>
            <a:off x="6963906" y="3319903"/>
            <a:ext cx="4711484" cy="646331"/>
          </a:xfrm>
          <a:prstGeom prst="rect">
            <a:avLst/>
          </a:prstGeom>
          <a:solidFill>
            <a:schemeClr val="bg1">
              <a:lumMod val="95000"/>
            </a:schemeClr>
          </a:solidFill>
        </p:spPr>
        <p:txBody>
          <a:bodyPr wrap="square">
            <a:spAutoFit/>
          </a:bodyPr>
          <a:lstStyle/>
          <a:p>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currentVersion = </a:t>
            </a: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.schemaVersion(</a:t>
            </a: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.defaultPath);</a:t>
            </a:r>
            <a:r>
              <a:rPr lang="en-VN" sz="1800" dirty="0"/>
              <a:t> </a:t>
            </a:r>
          </a:p>
        </p:txBody>
      </p:sp>
    </p:spTree>
    <p:extLst>
      <p:ext uri="{BB962C8B-B14F-4D97-AF65-F5344CB8AC3E}">
        <p14:creationId xmlns:p14="http://schemas.microsoft.com/office/powerpoint/2010/main" val="21339711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ED20780-8F52-9C44-B234-5C0A3A02544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21</a:t>
            </a:fld>
            <a:endParaRPr lang="ja-JP" altLang="en-US"/>
          </a:p>
        </p:txBody>
      </p:sp>
      <p:sp>
        <p:nvSpPr>
          <p:cNvPr id="3" name="TextBox 2">
            <a:extLst>
              <a:ext uri="{FF2B5EF4-FFF2-40B4-BE49-F238E27FC236}">
                <a16:creationId xmlns:a16="http://schemas.microsoft.com/office/drawing/2014/main" id="{25D78345-AFBC-E349-908D-C37273247267}"/>
              </a:ext>
            </a:extLst>
          </p:cNvPr>
          <p:cNvSpPr txBox="1"/>
          <p:nvPr/>
        </p:nvSpPr>
        <p:spPr>
          <a:xfrm>
            <a:off x="714212" y="1016550"/>
            <a:ext cx="4307239" cy="369332"/>
          </a:xfrm>
          <a:prstGeom prst="rect">
            <a:avLst/>
          </a:prstGeom>
          <a:noFill/>
        </p:spPr>
        <p:txBody>
          <a:bodyPr wrap="square" rtlCol="0">
            <a:spAutoFit/>
          </a:bodyPr>
          <a:lstStyle/>
          <a:p>
            <a:r>
              <a:rPr lang="en-US" sz="1800" b="1" dirty="0"/>
              <a:t>Synchronously Opening Realm</a:t>
            </a:r>
            <a:endParaRPr lang="en-VN" sz="1800" b="1" dirty="0"/>
          </a:p>
        </p:txBody>
      </p:sp>
      <p:sp>
        <p:nvSpPr>
          <p:cNvPr id="4" name="TextBox 3">
            <a:extLst>
              <a:ext uri="{FF2B5EF4-FFF2-40B4-BE49-F238E27FC236}">
                <a16:creationId xmlns:a16="http://schemas.microsoft.com/office/drawing/2014/main" id="{1E1E504A-3DA3-244F-98CE-DDCB21FB0C19}"/>
              </a:ext>
            </a:extLst>
          </p:cNvPr>
          <p:cNvSpPr txBox="1"/>
          <p:nvPr/>
        </p:nvSpPr>
        <p:spPr>
          <a:xfrm>
            <a:off x="752960" y="1602639"/>
            <a:ext cx="10600840" cy="2246769"/>
          </a:xfrm>
          <a:prstGeom prst="rect">
            <a:avLst/>
          </a:prstGeom>
          <a:noFill/>
        </p:spPr>
        <p:txBody>
          <a:bodyPr wrap="square" rtlCol="0">
            <a:spAutoFit/>
          </a:bodyPr>
          <a:lstStyle/>
          <a:p>
            <a:pPr marL="342900" indent="-342900">
              <a:spcBef>
                <a:spcPts val="600"/>
              </a:spcBef>
              <a:spcAft>
                <a:spcPts val="600"/>
              </a:spcAft>
              <a:buFont typeface="Arial" panose="020B0604020202020204" pitchFamily="34" charset="0"/>
              <a:buChar char="•"/>
            </a:pPr>
            <a:r>
              <a:rPr lang="en-US" sz="2000" dirty="0"/>
              <a:t>You can create a realm instance by simply invoking the constructor and passing a configuration object to it. </a:t>
            </a:r>
          </a:p>
          <a:p>
            <a:pPr marL="342900" indent="-342900">
              <a:spcBef>
                <a:spcPts val="600"/>
              </a:spcBef>
              <a:spcAft>
                <a:spcPts val="600"/>
              </a:spcAft>
              <a:buFont typeface="Arial" panose="020B0604020202020204" pitchFamily="34" charset="0"/>
              <a:buChar char="•"/>
            </a:pPr>
            <a:r>
              <a:rPr lang="en-US" sz="2000" dirty="0"/>
              <a:t>This is typically not recommended as it blocks and could potentially be a time consuming operation, especially if there are </a:t>
            </a:r>
            <a:r>
              <a:rPr lang="en-US" sz="2000" dirty="0">
                <a:hlinkClick r:id="rId2"/>
              </a:rPr>
              <a:t>migrations</a:t>
            </a:r>
            <a:r>
              <a:rPr lang="en-US" sz="2000" dirty="0"/>
              <a:t> to run or if the realm is </a:t>
            </a:r>
            <a:r>
              <a:rPr lang="en-US" sz="2000" dirty="0">
                <a:hlinkClick r:id="rId3"/>
              </a:rPr>
              <a:t>synchronized</a:t>
            </a:r>
            <a:r>
              <a:rPr lang="en-US" sz="2000" dirty="0"/>
              <a:t> and you don’t want to risk modifying data before it’s been completely downloaded.</a:t>
            </a:r>
          </a:p>
          <a:p>
            <a:pPr marL="342900" indent="-342900">
              <a:spcBef>
                <a:spcPts val="600"/>
              </a:spcBef>
              <a:spcAft>
                <a:spcPts val="600"/>
              </a:spcAft>
              <a:buFont typeface="Arial" panose="020B0604020202020204" pitchFamily="34" charset="0"/>
              <a:buChar char="•"/>
            </a:pPr>
            <a:r>
              <a:rPr lang="en-US" sz="2000" dirty="0"/>
              <a:t>If you still want to do this, the pattern is simple:</a:t>
            </a:r>
          </a:p>
        </p:txBody>
      </p:sp>
      <p:sp>
        <p:nvSpPr>
          <p:cNvPr id="5" name="Rectangle 4">
            <a:extLst>
              <a:ext uri="{FF2B5EF4-FFF2-40B4-BE49-F238E27FC236}">
                <a16:creationId xmlns:a16="http://schemas.microsoft.com/office/drawing/2014/main" id="{FE53E556-0222-F64A-B0CA-0B0E591E98BA}"/>
              </a:ext>
            </a:extLst>
          </p:cNvPr>
          <p:cNvSpPr/>
          <p:nvPr/>
        </p:nvSpPr>
        <p:spPr>
          <a:xfrm>
            <a:off x="1839132" y="4289899"/>
            <a:ext cx="6096000" cy="1018869"/>
          </a:xfrm>
          <a:prstGeom prst="rect">
            <a:avLst/>
          </a:prstGeom>
          <a:solidFill>
            <a:schemeClr val="bg1">
              <a:lumMod val="95000"/>
            </a:schemeClr>
          </a:solidFill>
        </p:spPr>
        <p:txBody>
          <a:bodyPr>
            <a:spAutoFit/>
          </a:bodyPr>
          <a:lstStyle/>
          <a:p>
            <a:pPr>
              <a:lnSpc>
                <a:spcPts val="17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realm = </a:t>
            </a:r>
            <a:r>
              <a:rPr lang="en-VN" sz="1800" dirty="0">
                <a:solidFill>
                  <a:srgbClr val="F2590C"/>
                </a:solidFill>
                <a:latin typeface="var(--font-monospace)"/>
                <a:ea typeface="Times New Roman" panose="02020603050405020304" pitchFamily="18" charset="0"/>
                <a:cs typeface="Times New Roman" panose="02020603050405020304" pitchFamily="18" charset="0"/>
              </a:rPr>
              <a:t>new</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({schema: [</a:t>
            </a:r>
            <a:r>
              <a:rPr lang="en-VN" sz="1800" dirty="0">
                <a:solidFill>
                  <a:srgbClr val="41A6D9"/>
                </a:solidFill>
                <a:latin typeface="var(--font-monospace)"/>
                <a:ea typeface="Times New Roman" panose="02020603050405020304" pitchFamily="18" charset="0"/>
                <a:cs typeface="Times New Roman" panose="02020603050405020304" pitchFamily="18" charset="0"/>
              </a:rPr>
              <a:t>PersonSchema</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You can now access the realm instance.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realm.write(</a:t>
            </a:r>
            <a:r>
              <a:rPr lang="en-VN" sz="1800" i="1" dirty="0">
                <a:solidFill>
                  <a:srgbClr val="ABB0B6"/>
                </a:solidFill>
                <a:latin typeface="var(--font-monospace)"/>
                <a:ea typeface="Times New Roman" panose="02020603050405020304" pitchFamily="18" charset="0"/>
                <a:cs typeface="Times New Roman" panose="02020603050405020304" pitchFamily="18" charset="0"/>
              </a:rPr>
              <a:t>/* ... */</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15396217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6"/>
          <p:cNvSpPr txBox="1">
            <a:spLocks noGrp="1"/>
          </p:cNvSpPr>
          <p:nvPr>
            <p:ph type="title"/>
          </p:nvPr>
        </p:nvSpPr>
        <p:spPr>
          <a:xfrm>
            <a:off x="838200" y="559875"/>
            <a:ext cx="10515600" cy="1141500"/>
          </a:xfrm>
          <a:prstGeom prst="rect">
            <a:avLst/>
          </a:prstGeom>
        </p:spPr>
        <p:txBody>
          <a:bodyPr spcFirstLastPara="1" wrap="square" lIns="91425" tIns="45700" rIns="91425" bIns="45700" anchor="ctr" anchorCtr="0">
            <a:noAutofit/>
          </a:bodyPr>
          <a:lstStyle/>
          <a:p>
            <a:pPr marL="0" lvl="0" indent="0">
              <a:spcBef>
                <a:spcPts val="0"/>
              </a:spcBef>
              <a:spcAft>
                <a:spcPts val="0"/>
              </a:spcAft>
              <a:buNone/>
            </a:pPr>
            <a:r>
              <a:rPr lang="ja-JP"/>
              <a:t>Reference</a:t>
            </a:r>
            <a:endParaRPr/>
          </a:p>
        </p:txBody>
      </p:sp>
      <p:sp>
        <p:nvSpPr>
          <p:cNvPr id="165" name="Google Shape;165;p16"/>
          <p:cNvSpPr txBox="1"/>
          <p:nvPr/>
        </p:nvSpPr>
        <p:spPr>
          <a:xfrm>
            <a:off x="1254875" y="1648850"/>
            <a:ext cx="8506800" cy="4041900"/>
          </a:xfrm>
          <a:prstGeom prst="rect">
            <a:avLst/>
          </a:prstGeom>
          <a:noFill/>
          <a:ln>
            <a:noFill/>
          </a:ln>
        </p:spPr>
        <p:txBody>
          <a:bodyPr spcFirstLastPara="1" wrap="square" lIns="91425" tIns="91425" rIns="91425" bIns="91425" anchor="t" anchorCtr="0">
            <a:noAutofit/>
          </a:bodyPr>
          <a:lstStyle/>
          <a:p>
            <a:pPr marL="457200" lvl="0" indent="-342900">
              <a:buClr>
                <a:srgbClr val="2E75B5"/>
              </a:buClr>
              <a:buSzPts val="1800"/>
              <a:buFont typeface="Times New Roman"/>
              <a:buChar char="●"/>
            </a:pPr>
            <a:r>
              <a:rPr lang="en-US" sz="1800" dirty="0">
                <a:solidFill>
                  <a:schemeClr val="tx1"/>
                </a:solidFill>
              </a:rPr>
              <a:t>React Native Official Document: </a:t>
            </a:r>
            <a:r>
              <a:rPr lang="en-US" sz="1800" dirty="0">
                <a:solidFill>
                  <a:schemeClr val="accent1">
                    <a:lumMod val="75000"/>
                  </a:schemeClr>
                </a:solidFill>
                <a:hlinkClick r:id="rId3">
                  <a:extLst>
                    <a:ext uri="{A12FA001-AC4F-418D-AE19-62706E023703}">
                      <ahyp:hlinkClr xmlns:ahyp="http://schemas.microsoft.com/office/drawing/2018/hyperlinkcolor" val="tx"/>
                    </a:ext>
                  </a:extLst>
                </a:hlinkClick>
              </a:rPr>
              <a:t>https://reactnative.dev/docs/0.61/</a:t>
            </a:r>
            <a:endParaRPr lang="en-US" sz="1800" dirty="0">
              <a:solidFill>
                <a:schemeClr val="accent1">
                  <a:lumMod val="75000"/>
                </a:schemeClr>
              </a:solidFill>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Official Document: </a:t>
            </a:r>
            <a:r>
              <a:rPr lang="en-US" sz="1800" dirty="0">
                <a:solidFill>
                  <a:schemeClr val="accent1">
                    <a:lumMod val="75000"/>
                  </a:schemeClr>
                </a:solidFill>
                <a:ea typeface="Times New Roman"/>
                <a:cs typeface="Times New Roman"/>
                <a:sym typeface="Times New Roman"/>
                <a:hlinkClick r:id="rId4">
                  <a:extLst>
                    <a:ext uri="{A12FA001-AC4F-418D-AE19-62706E023703}">
                      <ahyp:hlinkClr xmlns:ahyp="http://schemas.microsoft.com/office/drawing/2018/hyperlinkcolor" val="tx"/>
                    </a:ext>
                  </a:extLst>
                </a:hlinkClick>
              </a:rPr>
              <a:t>https://reactjs.org/docs/getting-started.html</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Redux Official Document: </a:t>
            </a:r>
            <a:r>
              <a:rPr lang="en-US" sz="1800" dirty="0">
                <a:solidFill>
                  <a:schemeClr val="accent1">
                    <a:lumMod val="75000"/>
                  </a:schemeClr>
                </a:solidFill>
                <a:ea typeface="Times New Roman"/>
                <a:cs typeface="Times New Roman"/>
                <a:sym typeface="Times New Roman"/>
                <a:hlinkClick r:id="rId5">
                  <a:extLst>
                    <a:ext uri="{A12FA001-AC4F-418D-AE19-62706E023703}">
                      <ahyp:hlinkClr xmlns:ahyp="http://schemas.microsoft.com/office/drawing/2018/hyperlinkcolor" val="tx"/>
                    </a:ext>
                  </a:extLst>
                </a:hlinkClick>
              </a:rPr>
              <a:t>https://redux.js.org/introduction/getting-started</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Redux Official Document: </a:t>
            </a:r>
            <a:r>
              <a:rPr lang="en-US" sz="1800" dirty="0">
                <a:solidFill>
                  <a:schemeClr val="accent1">
                    <a:lumMod val="75000"/>
                  </a:schemeClr>
                </a:solidFill>
                <a:ea typeface="Times New Roman"/>
                <a:cs typeface="Times New Roman"/>
                <a:sym typeface="Times New Roman"/>
                <a:hlinkClick r:id="rId6">
                  <a:extLst>
                    <a:ext uri="{A12FA001-AC4F-418D-AE19-62706E023703}">
                      <ahyp:hlinkClr xmlns:ahyp="http://schemas.microsoft.com/office/drawing/2018/hyperlinkcolor" val="tx"/>
                    </a:ext>
                  </a:extLst>
                </a:hlinkClick>
              </a:rPr>
              <a:t>https://react-redux.js.org/introduction/quick-start</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Naïve Firebase Official document: </a:t>
            </a:r>
            <a:r>
              <a:rPr lang="en-US" sz="1800" dirty="0">
                <a:solidFill>
                  <a:schemeClr val="tx1"/>
                </a:solidFill>
                <a:ea typeface="Times New Roman"/>
                <a:cs typeface="Times New Roman"/>
                <a:sym typeface="Times New Roman"/>
                <a:hlinkClick r:id="rId7"/>
              </a:rPr>
              <a:t>https://rnfirebase.io</a:t>
            </a:r>
            <a:endParaRPr lang="en-US" sz="1800" dirty="0">
              <a:solidFill>
                <a:schemeClr val="tx1"/>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Realm Database for React Native: </a:t>
            </a:r>
            <a:r>
              <a:rPr lang="en-US" sz="1800" dirty="0">
                <a:solidFill>
                  <a:schemeClr val="tx1"/>
                </a:solidFill>
                <a:ea typeface="Times New Roman"/>
                <a:cs typeface="Times New Roman"/>
                <a:sym typeface="Times New Roman"/>
                <a:hlinkClick r:id="rId8"/>
              </a:rPr>
              <a:t>https://realm.io/docs/javascript/latest</a:t>
            </a:r>
            <a:endParaRPr sz="1800" dirty="0">
              <a:solidFill>
                <a:srgbClr val="2E75B5"/>
              </a:solidFill>
              <a:latin typeface="Times New Roman"/>
              <a:ea typeface="Times New Roman"/>
              <a:cs typeface="Times New Roman"/>
              <a:sym typeface="Times New Roman"/>
            </a:endParaRPr>
          </a:p>
        </p:txBody>
      </p:sp>
      <p:sp>
        <p:nvSpPr>
          <p:cNvPr id="2" name="Slide Number Placeholder 1">
            <a:extLst>
              <a:ext uri="{FF2B5EF4-FFF2-40B4-BE49-F238E27FC236}">
                <a16:creationId xmlns:a16="http://schemas.microsoft.com/office/drawing/2014/main" id="{03168B65-8DE2-3848-A12E-778FFCA8751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22</a:t>
            </a:fld>
            <a:endParaRPr lang="ja-JP"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109DE3E-1C7E-2947-BCFD-C6E1829CE13C}"/>
              </a:ext>
            </a:extLst>
          </p:cNvPr>
          <p:cNvSpPr>
            <a:spLocks noGrp="1"/>
          </p:cNvSpPr>
          <p:nvPr>
            <p:ph type="title"/>
          </p:nvPr>
        </p:nvSpPr>
        <p:spPr/>
        <p:txBody>
          <a:bodyPr/>
          <a:lstStyle/>
          <a:p>
            <a:r>
              <a:rPr lang="en-VN" dirty="0"/>
              <a:t>Realm Database</a:t>
            </a:r>
          </a:p>
        </p:txBody>
      </p:sp>
      <p:pic>
        <p:nvPicPr>
          <p:cNvPr id="8" name="Picture 7">
            <a:extLst>
              <a:ext uri="{FF2B5EF4-FFF2-40B4-BE49-F238E27FC236}">
                <a16:creationId xmlns:a16="http://schemas.microsoft.com/office/drawing/2014/main" id="{1799AC71-0D62-D642-A5FE-1E9D8F217841}"/>
              </a:ext>
            </a:extLst>
          </p:cNvPr>
          <p:cNvPicPr>
            <a:picLocks noChangeAspect="1"/>
          </p:cNvPicPr>
          <p:nvPr/>
        </p:nvPicPr>
        <p:blipFill>
          <a:blip r:embed="rId3"/>
          <a:stretch>
            <a:fillRect/>
          </a:stretch>
        </p:blipFill>
        <p:spPr>
          <a:xfrm>
            <a:off x="6096000" y="1301750"/>
            <a:ext cx="4165600" cy="4254500"/>
          </a:xfrm>
          <a:prstGeom prst="rect">
            <a:avLst/>
          </a:prstGeom>
        </p:spPr>
      </p:pic>
      <p:sp>
        <p:nvSpPr>
          <p:cNvPr id="6" name="Text Placeholder 5">
            <a:extLst>
              <a:ext uri="{FF2B5EF4-FFF2-40B4-BE49-F238E27FC236}">
                <a16:creationId xmlns:a16="http://schemas.microsoft.com/office/drawing/2014/main" id="{7EBABE61-B2D6-1F42-9EF1-6F6EEBF8C9DA}"/>
              </a:ext>
            </a:extLst>
          </p:cNvPr>
          <p:cNvSpPr>
            <a:spLocks noGrp="1"/>
          </p:cNvSpPr>
          <p:nvPr>
            <p:ph type="body" idx="1"/>
          </p:nvPr>
        </p:nvSpPr>
        <p:spPr/>
        <p:txBody>
          <a:bodyPr/>
          <a:lstStyle/>
          <a:p>
            <a:r>
              <a:rPr lang="en-US" sz="1800" dirty="0">
                <a:solidFill>
                  <a:schemeClr val="accent2">
                    <a:lumMod val="60000"/>
                    <a:lumOff val="40000"/>
                  </a:schemeClr>
                </a:solidFill>
              </a:rPr>
              <a:t>Getting Started</a:t>
            </a:r>
          </a:p>
          <a:p>
            <a:r>
              <a:rPr lang="en-US" sz="1800" dirty="0">
                <a:solidFill>
                  <a:schemeClr val="accent2">
                    <a:lumMod val="60000"/>
                    <a:lumOff val="40000"/>
                  </a:schemeClr>
                </a:solidFill>
              </a:rPr>
              <a:t>Opening Realms</a:t>
            </a:r>
          </a:p>
          <a:p>
            <a:r>
              <a:rPr lang="en-US" sz="1800" dirty="0"/>
              <a:t>Models</a:t>
            </a:r>
          </a:p>
          <a:p>
            <a:r>
              <a:rPr lang="en-US" sz="1800" dirty="0"/>
              <a:t>Writes</a:t>
            </a:r>
          </a:p>
          <a:p>
            <a:r>
              <a:rPr lang="en-US" sz="1800" dirty="0"/>
              <a:t>Queries</a:t>
            </a:r>
          </a:p>
          <a:p>
            <a:r>
              <a:rPr lang="en-US" sz="1800" dirty="0"/>
              <a:t>Migrations</a:t>
            </a:r>
          </a:p>
          <a:p>
            <a:r>
              <a:rPr lang="en-US" sz="1800" dirty="0"/>
              <a:t>Realm Notifications</a:t>
            </a:r>
          </a:p>
          <a:p>
            <a:r>
              <a:rPr lang="en-US" sz="1800" dirty="0"/>
              <a:t>Encryption</a:t>
            </a:r>
            <a:endParaRPr lang="en-VN" sz="1800" dirty="0"/>
          </a:p>
        </p:txBody>
      </p:sp>
      <p:sp>
        <p:nvSpPr>
          <p:cNvPr id="4" name="Slide Number Placeholder 3">
            <a:extLst>
              <a:ext uri="{FF2B5EF4-FFF2-40B4-BE49-F238E27FC236}">
                <a16:creationId xmlns:a16="http://schemas.microsoft.com/office/drawing/2014/main" id="{AD920668-346C-FD47-B213-E7B1CF19AC4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a:t>
            </a:fld>
            <a:endParaRPr lang="ja-JP" altLang="en-US"/>
          </a:p>
        </p:txBody>
      </p:sp>
    </p:spTree>
    <p:extLst>
      <p:ext uri="{BB962C8B-B14F-4D97-AF65-F5344CB8AC3E}">
        <p14:creationId xmlns:p14="http://schemas.microsoft.com/office/powerpoint/2010/main" val="12230769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2671546-4EDB-8A47-9DDE-D13C02B0B7B7}"/>
              </a:ext>
            </a:extLst>
          </p:cNvPr>
          <p:cNvSpPr>
            <a:spLocks noGrp="1"/>
          </p:cNvSpPr>
          <p:nvPr>
            <p:ph type="title"/>
          </p:nvPr>
        </p:nvSpPr>
        <p:spPr/>
        <p:txBody>
          <a:bodyPr/>
          <a:lstStyle/>
          <a:p>
            <a:r>
              <a:rPr lang="en-VN" dirty="0"/>
              <a:t>Getting Start</a:t>
            </a:r>
          </a:p>
        </p:txBody>
      </p:sp>
      <p:sp>
        <p:nvSpPr>
          <p:cNvPr id="5" name="Slide Number Placeholder 4">
            <a:extLst>
              <a:ext uri="{FF2B5EF4-FFF2-40B4-BE49-F238E27FC236}">
                <a16:creationId xmlns:a16="http://schemas.microsoft.com/office/drawing/2014/main" id="{E7BC46BB-0E29-464A-A769-7AB486BFEE5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4</a:t>
            </a:fld>
            <a:endParaRPr lang="ja-JP" altLang="en-US"/>
          </a:p>
        </p:txBody>
      </p:sp>
      <p:sp>
        <p:nvSpPr>
          <p:cNvPr id="7" name="TextBox 6">
            <a:extLst>
              <a:ext uri="{FF2B5EF4-FFF2-40B4-BE49-F238E27FC236}">
                <a16:creationId xmlns:a16="http://schemas.microsoft.com/office/drawing/2014/main" id="{0EC0657C-7127-284C-85DB-265267E24AD3}"/>
              </a:ext>
            </a:extLst>
          </p:cNvPr>
          <p:cNvSpPr txBox="1"/>
          <p:nvPr/>
        </p:nvSpPr>
        <p:spPr>
          <a:xfrm>
            <a:off x="838200" y="1699966"/>
            <a:ext cx="2459420" cy="400110"/>
          </a:xfrm>
          <a:prstGeom prst="rect">
            <a:avLst/>
          </a:prstGeom>
          <a:noFill/>
        </p:spPr>
        <p:txBody>
          <a:bodyPr wrap="square" rtlCol="0">
            <a:spAutoFit/>
          </a:bodyPr>
          <a:lstStyle/>
          <a:p>
            <a:r>
              <a:rPr lang="en-US" sz="2000" b="1" dirty="0"/>
              <a:t>Installation</a:t>
            </a:r>
            <a:endParaRPr lang="en-VN" sz="2000" b="1" dirty="0"/>
          </a:p>
        </p:txBody>
      </p:sp>
      <p:sp>
        <p:nvSpPr>
          <p:cNvPr id="8" name="TextBox 7">
            <a:extLst>
              <a:ext uri="{FF2B5EF4-FFF2-40B4-BE49-F238E27FC236}">
                <a16:creationId xmlns:a16="http://schemas.microsoft.com/office/drawing/2014/main" id="{CF9215C9-14EA-3941-82E5-9471743DACE7}"/>
              </a:ext>
            </a:extLst>
          </p:cNvPr>
          <p:cNvSpPr txBox="1"/>
          <p:nvPr/>
        </p:nvSpPr>
        <p:spPr>
          <a:xfrm>
            <a:off x="1802524" y="2301764"/>
            <a:ext cx="8179676" cy="3093154"/>
          </a:xfrm>
          <a:prstGeom prst="rect">
            <a:avLst/>
          </a:prstGeom>
          <a:noFill/>
        </p:spPr>
        <p:txBody>
          <a:bodyPr wrap="square" rtlCol="0">
            <a:spAutoFit/>
          </a:bodyPr>
          <a:lstStyle/>
          <a:p>
            <a:pPr>
              <a:spcBef>
                <a:spcPts val="600"/>
              </a:spcBef>
              <a:spcAft>
                <a:spcPts val="600"/>
              </a:spcAft>
            </a:pPr>
            <a:r>
              <a:rPr lang="en-US" sz="1800" b="1" dirty="0"/>
              <a:t>Prerequisites</a:t>
            </a:r>
            <a:endParaRPr lang="en-US" sz="1800" dirty="0"/>
          </a:p>
          <a:p>
            <a:pPr marL="285750" indent="-285750">
              <a:spcBef>
                <a:spcPts val="600"/>
              </a:spcBef>
              <a:spcAft>
                <a:spcPts val="600"/>
              </a:spcAft>
              <a:buFont typeface="Arial" panose="020B0604020202020204" pitchFamily="34" charset="0"/>
              <a:buChar char="•"/>
            </a:pPr>
            <a:r>
              <a:rPr lang="en-US" sz="1800" dirty="0"/>
              <a:t>Make sure your environment is set up to run React Native applications. Follow the </a:t>
            </a:r>
            <a:r>
              <a:rPr lang="en-US" sz="1800" dirty="0">
                <a:hlinkClick r:id="rId3"/>
              </a:rPr>
              <a:t>React Native instructions</a:t>
            </a:r>
            <a:r>
              <a:rPr lang="en-US" sz="1800" dirty="0"/>
              <a:t> for getting started.</a:t>
            </a:r>
          </a:p>
          <a:p>
            <a:pPr marL="285750" indent="-285750">
              <a:spcBef>
                <a:spcPts val="600"/>
              </a:spcBef>
              <a:spcAft>
                <a:spcPts val="600"/>
              </a:spcAft>
              <a:buFont typeface="Arial" panose="020B0604020202020204" pitchFamily="34" charset="0"/>
              <a:buChar char="•"/>
            </a:pPr>
            <a:r>
              <a:rPr lang="en-US" sz="1800" dirty="0"/>
              <a:t>Apps using Realm can target both iOS and Android.</a:t>
            </a:r>
          </a:p>
          <a:p>
            <a:pPr marL="285750" indent="-285750">
              <a:spcBef>
                <a:spcPts val="600"/>
              </a:spcBef>
              <a:spcAft>
                <a:spcPts val="600"/>
              </a:spcAft>
              <a:buFont typeface="Arial" panose="020B0604020202020204" pitchFamily="34" charset="0"/>
              <a:buChar char="•"/>
            </a:pPr>
            <a:r>
              <a:rPr lang="en-US" sz="1800" dirty="0"/>
              <a:t>React Native 0.31.0 and later is supported.</a:t>
            </a:r>
          </a:p>
          <a:p>
            <a:pPr marL="285750" indent="-285750">
              <a:spcBef>
                <a:spcPts val="600"/>
              </a:spcBef>
              <a:spcAft>
                <a:spcPts val="600"/>
              </a:spcAft>
              <a:buFont typeface="Arial" panose="020B0604020202020204" pitchFamily="34" charset="0"/>
              <a:buChar char="•"/>
            </a:pPr>
            <a:r>
              <a:rPr lang="en-US" sz="1800" dirty="0"/>
              <a:t>Node version 10 or later are supported.</a:t>
            </a:r>
          </a:p>
          <a:p>
            <a:pPr marL="285750" indent="-285750">
              <a:spcBef>
                <a:spcPts val="600"/>
              </a:spcBef>
              <a:spcAft>
                <a:spcPts val="600"/>
              </a:spcAft>
              <a:buFont typeface="Arial" panose="020B0604020202020204" pitchFamily="34" charset="0"/>
              <a:buChar char="•"/>
            </a:pPr>
            <a:r>
              <a:rPr lang="en-US" sz="1800" dirty="0" err="1"/>
              <a:t>Cocoapod</a:t>
            </a:r>
            <a:r>
              <a:rPr lang="en-US" sz="1800" dirty="0"/>
              <a:t> is recommended for building a React Native app for iOS.</a:t>
            </a:r>
          </a:p>
          <a:p>
            <a:endParaRPr lang="en-VN" dirty="0"/>
          </a:p>
        </p:txBody>
      </p:sp>
    </p:spTree>
    <p:extLst>
      <p:ext uri="{BB962C8B-B14F-4D97-AF65-F5344CB8AC3E}">
        <p14:creationId xmlns:p14="http://schemas.microsoft.com/office/powerpoint/2010/main" val="15141775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392199E-4A2F-DC46-AE7F-3D34671D7389}"/>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a:t>
            </a:fld>
            <a:endParaRPr lang="ja-JP" altLang="en-US"/>
          </a:p>
        </p:txBody>
      </p:sp>
      <p:sp>
        <p:nvSpPr>
          <p:cNvPr id="4" name="TextBox 3">
            <a:extLst>
              <a:ext uri="{FF2B5EF4-FFF2-40B4-BE49-F238E27FC236}">
                <a16:creationId xmlns:a16="http://schemas.microsoft.com/office/drawing/2014/main" id="{12BD2E17-6E95-EC4F-91B6-BBB341DC3D7A}"/>
              </a:ext>
            </a:extLst>
          </p:cNvPr>
          <p:cNvSpPr txBox="1"/>
          <p:nvPr/>
        </p:nvSpPr>
        <p:spPr>
          <a:xfrm>
            <a:off x="488731" y="804041"/>
            <a:ext cx="5139559" cy="400110"/>
          </a:xfrm>
          <a:prstGeom prst="rect">
            <a:avLst/>
          </a:prstGeom>
          <a:noFill/>
        </p:spPr>
        <p:txBody>
          <a:bodyPr wrap="square" rtlCol="0">
            <a:spAutoFit/>
          </a:bodyPr>
          <a:lstStyle/>
          <a:p>
            <a:r>
              <a:rPr lang="en-US" sz="2000" b="1" dirty="0"/>
              <a:t>Installation - with React Native &gt;= v0.60</a:t>
            </a:r>
            <a:endParaRPr lang="en-VN" sz="2000" dirty="0"/>
          </a:p>
        </p:txBody>
      </p:sp>
      <p:sp>
        <p:nvSpPr>
          <p:cNvPr id="5" name="TextBox 4">
            <a:extLst>
              <a:ext uri="{FF2B5EF4-FFF2-40B4-BE49-F238E27FC236}">
                <a16:creationId xmlns:a16="http://schemas.microsoft.com/office/drawing/2014/main" id="{972CFBD6-D5C5-654A-B2EE-4A683CB8F4B6}"/>
              </a:ext>
            </a:extLst>
          </p:cNvPr>
          <p:cNvSpPr txBox="1"/>
          <p:nvPr/>
        </p:nvSpPr>
        <p:spPr>
          <a:xfrm>
            <a:off x="488731" y="1434663"/>
            <a:ext cx="6053959" cy="369332"/>
          </a:xfrm>
          <a:prstGeom prst="rect">
            <a:avLst/>
          </a:prstGeom>
          <a:noFill/>
        </p:spPr>
        <p:txBody>
          <a:bodyPr wrap="square" rtlCol="0">
            <a:spAutoFit/>
          </a:bodyPr>
          <a:lstStyle/>
          <a:p>
            <a:r>
              <a:rPr lang="en-US" sz="1800" dirty="0"/>
              <a:t>Create a new React Native project:</a:t>
            </a:r>
            <a:endParaRPr lang="en-VN" sz="1800" dirty="0"/>
          </a:p>
        </p:txBody>
      </p:sp>
      <p:sp>
        <p:nvSpPr>
          <p:cNvPr id="6" name="TextBox 5">
            <a:extLst>
              <a:ext uri="{FF2B5EF4-FFF2-40B4-BE49-F238E27FC236}">
                <a16:creationId xmlns:a16="http://schemas.microsoft.com/office/drawing/2014/main" id="{69E61920-2A63-3D47-9781-1F3361DA4C8B}"/>
              </a:ext>
            </a:extLst>
          </p:cNvPr>
          <p:cNvSpPr txBox="1"/>
          <p:nvPr/>
        </p:nvSpPr>
        <p:spPr>
          <a:xfrm>
            <a:off x="756744" y="1955677"/>
            <a:ext cx="10597054" cy="369332"/>
          </a:xfrm>
          <a:prstGeom prst="rect">
            <a:avLst/>
          </a:prstGeom>
          <a:solidFill>
            <a:schemeClr val="bg1">
              <a:lumMod val="95000"/>
            </a:schemeClr>
          </a:solidFill>
          <a:ln>
            <a:solidFill>
              <a:schemeClr val="accent1"/>
            </a:solidFill>
          </a:ln>
        </p:spPr>
        <p:txBody>
          <a:bodyPr wrap="square" rtlCol="0">
            <a:spAutoFit/>
          </a:bodyPr>
          <a:lstStyle/>
          <a:p>
            <a:r>
              <a:rPr lang="en-US" sz="1800" dirty="0" err="1"/>
              <a:t>npx</a:t>
            </a:r>
            <a:r>
              <a:rPr lang="en-US" sz="1800" dirty="0"/>
              <a:t> react-native </a:t>
            </a:r>
            <a:r>
              <a:rPr lang="en-US" sz="1800" dirty="0" err="1"/>
              <a:t>init</a:t>
            </a:r>
            <a:r>
              <a:rPr lang="en-US" sz="1800" dirty="0"/>
              <a:t> &lt;project-name&gt;</a:t>
            </a:r>
            <a:endParaRPr lang="en-VN" sz="1800" dirty="0"/>
          </a:p>
        </p:txBody>
      </p:sp>
      <p:sp>
        <p:nvSpPr>
          <p:cNvPr id="7" name="TextBox 6">
            <a:extLst>
              <a:ext uri="{FF2B5EF4-FFF2-40B4-BE49-F238E27FC236}">
                <a16:creationId xmlns:a16="http://schemas.microsoft.com/office/drawing/2014/main" id="{49A2E56E-F92F-3749-83BF-3CD25D9173A6}"/>
              </a:ext>
            </a:extLst>
          </p:cNvPr>
          <p:cNvSpPr txBox="1"/>
          <p:nvPr/>
        </p:nvSpPr>
        <p:spPr>
          <a:xfrm>
            <a:off x="488731" y="2490950"/>
            <a:ext cx="10865069" cy="369332"/>
          </a:xfrm>
          <a:prstGeom prst="rect">
            <a:avLst/>
          </a:prstGeom>
          <a:noFill/>
        </p:spPr>
        <p:txBody>
          <a:bodyPr wrap="square" rtlCol="0">
            <a:spAutoFit/>
          </a:bodyPr>
          <a:lstStyle/>
          <a:p>
            <a:r>
              <a:rPr lang="en-US" sz="1800" dirty="0"/>
              <a:t>Change directories into the new project (cd &lt;project-name&gt;) and add the realm dependency:</a:t>
            </a:r>
            <a:endParaRPr lang="en-VN" sz="1800" dirty="0"/>
          </a:p>
        </p:txBody>
      </p:sp>
      <p:sp>
        <p:nvSpPr>
          <p:cNvPr id="8" name="TextBox 7">
            <a:extLst>
              <a:ext uri="{FF2B5EF4-FFF2-40B4-BE49-F238E27FC236}">
                <a16:creationId xmlns:a16="http://schemas.microsoft.com/office/drawing/2014/main" id="{FE4CB876-A70C-7643-87AB-6F44A0241B23}"/>
              </a:ext>
            </a:extLst>
          </p:cNvPr>
          <p:cNvSpPr txBox="1"/>
          <p:nvPr/>
        </p:nvSpPr>
        <p:spPr>
          <a:xfrm>
            <a:off x="756744" y="2907580"/>
            <a:ext cx="10597055" cy="369332"/>
          </a:xfrm>
          <a:prstGeom prst="rect">
            <a:avLst/>
          </a:prstGeom>
          <a:solidFill>
            <a:schemeClr val="bg1">
              <a:lumMod val="95000"/>
            </a:schemeClr>
          </a:solidFill>
          <a:ln>
            <a:solidFill>
              <a:schemeClr val="accent1"/>
            </a:solidFill>
          </a:ln>
        </p:spPr>
        <p:txBody>
          <a:bodyPr wrap="square" rtlCol="0">
            <a:spAutoFit/>
          </a:bodyPr>
          <a:lstStyle/>
          <a:p>
            <a:r>
              <a:rPr lang="en-US" sz="1800" dirty="0" err="1"/>
              <a:t>npm</a:t>
            </a:r>
            <a:r>
              <a:rPr lang="en-US" sz="1800" dirty="0"/>
              <a:t> install --save realm</a:t>
            </a:r>
            <a:endParaRPr lang="en-VN" sz="1800" dirty="0"/>
          </a:p>
        </p:txBody>
      </p:sp>
      <p:sp>
        <p:nvSpPr>
          <p:cNvPr id="9" name="TextBox 8">
            <a:extLst>
              <a:ext uri="{FF2B5EF4-FFF2-40B4-BE49-F238E27FC236}">
                <a16:creationId xmlns:a16="http://schemas.microsoft.com/office/drawing/2014/main" id="{876800E7-7913-FB49-930D-44D8B833EAEF}"/>
              </a:ext>
            </a:extLst>
          </p:cNvPr>
          <p:cNvSpPr txBox="1"/>
          <p:nvPr/>
        </p:nvSpPr>
        <p:spPr>
          <a:xfrm>
            <a:off x="488731" y="3429000"/>
            <a:ext cx="10865067" cy="369332"/>
          </a:xfrm>
          <a:prstGeom prst="rect">
            <a:avLst/>
          </a:prstGeom>
          <a:noFill/>
        </p:spPr>
        <p:txBody>
          <a:bodyPr wrap="square" rtlCol="0">
            <a:spAutoFit/>
          </a:bodyPr>
          <a:lstStyle/>
          <a:p>
            <a:r>
              <a:rPr lang="en-US" sz="1800" dirty="0"/>
              <a:t>For the iOS app, you can build the app using </a:t>
            </a:r>
            <a:r>
              <a:rPr lang="en-US" sz="1800" dirty="0" err="1"/>
              <a:t>Cocoapod</a:t>
            </a:r>
            <a:r>
              <a:rPr lang="en-US" sz="1800" dirty="0"/>
              <a:t>:</a:t>
            </a:r>
          </a:p>
        </p:txBody>
      </p:sp>
      <p:sp>
        <p:nvSpPr>
          <p:cNvPr id="10" name="TextBox 9">
            <a:extLst>
              <a:ext uri="{FF2B5EF4-FFF2-40B4-BE49-F238E27FC236}">
                <a16:creationId xmlns:a16="http://schemas.microsoft.com/office/drawing/2014/main" id="{2159EA6B-4545-484A-989C-C73B736463EB}"/>
              </a:ext>
            </a:extLst>
          </p:cNvPr>
          <p:cNvSpPr txBox="1"/>
          <p:nvPr/>
        </p:nvSpPr>
        <p:spPr>
          <a:xfrm>
            <a:off x="756744" y="3798331"/>
            <a:ext cx="10597054" cy="369332"/>
          </a:xfrm>
          <a:prstGeom prst="rect">
            <a:avLst/>
          </a:prstGeom>
          <a:solidFill>
            <a:schemeClr val="bg1">
              <a:lumMod val="95000"/>
            </a:schemeClr>
          </a:solidFill>
          <a:ln>
            <a:solidFill>
              <a:schemeClr val="accent1"/>
            </a:solidFill>
          </a:ln>
        </p:spPr>
        <p:txBody>
          <a:bodyPr wrap="square" rtlCol="0">
            <a:spAutoFit/>
          </a:bodyPr>
          <a:lstStyle/>
          <a:p>
            <a:r>
              <a:rPr lang="en-US" sz="1800" dirty="0"/>
              <a:t>cd </a:t>
            </a:r>
            <a:r>
              <a:rPr lang="en-US" sz="1800" dirty="0" err="1"/>
              <a:t>ios</a:t>
            </a:r>
            <a:r>
              <a:rPr lang="en-US" sz="1800" dirty="0"/>
              <a:t> </a:t>
            </a:r>
            <a:r>
              <a:rPr lang="en-US" sz="1800" b="1" dirty="0"/>
              <a:t>&amp;&amp;</a:t>
            </a:r>
            <a:r>
              <a:rPr lang="en-US" sz="1800" dirty="0"/>
              <a:t> pod install </a:t>
            </a:r>
            <a:r>
              <a:rPr lang="en-US" sz="1800" b="1" dirty="0"/>
              <a:t>&amp;&amp;</a:t>
            </a:r>
            <a:r>
              <a:rPr lang="en-US" sz="1800" dirty="0"/>
              <a:t> cd ..</a:t>
            </a:r>
            <a:endParaRPr lang="en-VN" sz="1800" dirty="0"/>
          </a:p>
        </p:txBody>
      </p:sp>
    </p:spTree>
    <p:extLst>
      <p:ext uri="{BB962C8B-B14F-4D97-AF65-F5344CB8AC3E}">
        <p14:creationId xmlns:p14="http://schemas.microsoft.com/office/powerpoint/2010/main" val="3349645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392199E-4A2F-DC46-AE7F-3D34671D7389}"/>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6</a:t>
            </a:fld>
            <a:endParaRPr lang="ja-JP" altLang="en-US"/>
          </a:p>
        </p:txBody>
      </p:sp>
      <p:sp>
        <p:nvSpPr>
          <p:cNvPr id="4" name="TextBox 3">
            <a:extLst>
              <a:ext uri="{FF2B5EF4-FFF2-40B4-BE49-F238E27FC236}">
                <a16:creationId xmlns:a16="http://schemas.microsoft.com/office/drawing/2014/main" id="{12BD2E17-6E95-EC4F-91B6-BBB341DC3D7A}"/>
              </a:ext>
            </a:extLst>
          </p:cNvPr>
          <p:cNvSpPr txBox="1"/>
          <p:nvPr/>
        </p:nvSpPr>
        <p:spPr>
          <a:xfrm>
            <a:off x="488731" y="804041"/>
            <a:ext cx="5139559" cy="400110"/>
          </a:xfrm>
          <a:prstGeom prst="rect">
            <a:avLst/>
          </a:prstGeom>
          <a:noFill/>
        </p:spPr>
        <p:txBody>
          <a:bodyPr wrap="square" rtlCol="0">
            <a:spAutoFit/>
          </a:bodyPr>
          <a:lstStyle/>
          <a:p>
            <a:r>
              <a:rPr lang="en-US" sz="2000" b="1" dirty="0"/>
              <a:t>Installation - with React Native &lt; v0.60</a:t>
            </a:r>
            <a:endParaRPr lang="en-VN" sz="2000" dirty="0"/>
          </a:p>
        </p:txBody>
      </p:sp>
      <p:sp>
        <p:nvSpPr>
          <p:cNvPr id="5" name="TextBox 4">
            <a:extLst>
              <a:ext uri="{FF2B5EF4-FFF2-40B4-BE49-F238E27FC236}">
                <a16:creationId xmlns:a16="http://schemas.microsoft.com/office/drawing/2014/main" id="{972CFBD6-D5C5-654A-B2EE-4A683CB8F4B6}"/>
              </a:ext>
            </a:extLst>
          </p:cNvPr>
          <p:cNvSpPr txBox="1"/>
          <p:nvPr/>
        </p:nvSpPr>
        <p:spPr>
          <a:xfrm>
            <a:off x="488731" y="1434663"/>
            <a:ext cx="6053959" cy="369332"/>
          </a:xfrm>
          <a:prstGeom prst="rect">
            <a:avLst/>
          </a:prstGeom>
          <a:noFill/>
        </p:spPr>
        <p:txBody>
          <a:bodyPr wrap="square" rtlCol="0">
            <a:spAutoFit/>
          </a:bodyPr>
          <a:lstStyle/>
          <a:p>
            <a:r>
              <a:rPr lang="en-US" sz="1800" dirty="0"/>
              <a:t>Create a new React Native project:</a:t>
            </a:r>
            <a:endParaRPr lang="en-VN" sz="1800" dirty="0"/>
          </a:p>
        </p:txBody>
      </p:sp>
      <p:sp>
        <p:nvSpPr>
          <p:cNvPr id="6" name="TextBox 5">
            <a:extLst>
              <a:ext uri="{FF2B5EF4-FFF2-40B4-BE49-F238E27FC236}">
                <a16:creationId xmlns:a16="http://schemas.microsoft.com/office/drawing/2014/main" id="{69E61920-2A63-3D47-9781-1F3361DA4C8B}"/>
              </a:ext>
            </a:extLst>
          </p:cNvPr>
          <p:cNvSpPr txBox="1"/>
          <p:nvPr/>
        </p:nvSpPr>
        <p:spPr>
          <a:xfrm>
            <a:off x="756744" y="1955677"/>
            <a:ext cx="10597054" cy="369332"/>
          </a:xfrm>
          <a:prstGeom prst="rect">
            <a:avLst/>
          </a:prstGeom>
          <a:solidFill>
            <a:schemeClr val="bg1">
              <a:lumMod val="95000"/>
            </a:schemeClr>
          </a:solidFill>
          <a:ln>
            <a:solidFill>
              <a:schemeClr val="accent1"/>
            </a:solidFill>
          </a:ln>
        </p:spPr>
        <p:txBody>
          <a:bodyPr wrap="square" rtlCol="0">
            <a:spAutoFit/>
          </a:bodyPr>
          <a:lstStyle/>
          <a:p>
            <a:r>
              <a:rPr lang="en-US" sz="1800" dirty="0" err="1"/>
              <a:t>npx</a:t>
            </a:r>
            <a:r>
              <a:rPr lang="en-US" sz="1800" dirty="0"/>
              <a:t> react-native </a:t>
            </a:r>
            <a:r>
              <a:rPr lang="en-US" sz="1800" dirty="0" err="1"/>
              <a:t>init</a:t>
            </a:r>
            <a:r>
              <a:rPr lang="en-US" sz="1800" dirty="0"/>
              <a:t> &lt;project-name&gt;</a:t>
            </a:r>
            <a:endParaRPr lang="en-VN" sz="1800" dirty="0"/>
          </a:p>
        </p:txBody>
      </p:sp>
      <p:sp>
        <p:nvSpPr>
          <p:cNvPr id="7" name="TextBox 6">
            <a:extLst>
              <a:ext uri="{FF2B5EF4-FFF2-40B4-BE49-F238E27FC236}">
                <a16:creationId xmlns:a16="http://schemas.microsoft.com/office/drawing/2014/main" id="{49A2E56E-F92F-3749-83BF-3CD25D9173A6}"/>
              </a:ext>
            </a:extLst>
          </p:cNvPr>
          <p:cNvSpPr txBox="1"/>
          <p:nvPr/>
        </p:nvSpPr>
        <p:spPr>
          <a:xfrm>
            <a:off x="488731" y="2490950"/>
            <a:ext cx="10865069" cy="369332"/>
          </a:xfrm>
          <a:prstGeom prst="rect">
            <a:avLst/>
          </a:prstGeom>
          <a:noFill/>
        </p:spPr>
        <p:txBody>
          <a:bodyPr wrap="square" rtlCol="0">
            <a:spAutoFit/>
          </a:bodyPr>
          <a:lstStyle/>
          <a:p>
            <a:r>
              <a:rPr lang="en-US" sz="1800" dirty="0"/>
              <a:t>Change directories into the new project (cd &lt;project-name&gt;) and add the realm dependency:</a:t>
            </a:r>
            <a:endParaRPr lang="en-VN" sz="1800" dirty="0"/>
          </a:p>
        </p:txBody>
      </p:sp>
      <p:sp>
        <p:nvSpPr>
          <p:cNvPr id="8" name="TextBox 7">
            <a:extLst>
              <a:ext uri="{FF2B5EF4-FFF2-40B4-BE49-F238E27FC236}">
                <a16:creationId xmlns:a16="http://schemas.microsoft.com/office/drawing/2014/main" id="{FE4CB876-A70C-7643-87AB-6F44A0241B23}"/>
              </a:ext>
            </a:extLst>
          </p:cNvPr>
          <p:cNvSpPr txBox="1"/>
          <p:nvPr/>
        </p:nvSpPr>
        <p:spPr>
          <a:xfrm>
            <a:off x="756744" y="2907580"/>
            <a:ext cx="10597055" cy="369332"/>
          </a:xfrm>
          <a:prstGeom prst="rect">
            <a:avLst/>
          </a:prstGeom>
          <a:solidFill>
            <a:schemeClr val="bg1">
              <a:lumMod val="95000"/>
            </a:schemeClr>
          </a:solidFill>
          <a:ln>
            <a:solidFill>
              <a:schemeClr val="accent1"/>
            </a:solidFill>
          </a:ln>
        </p:spPr>
        <p:txBody>
          <a:bodyPr wrap="square" rtlCol="0">
            <a:spAutoFit/>
          </a:bodyPr>
          <a:lstStyle/>
          <a:p>
            <a:r>
              <a:rPr lang="en-US" sz="1800" dirty="0" err="1"/>
              <a:t>npm</a:t>
            </a:r>
            <a:r>
              <a:rPr lang="en-US" sz="1800" dirty="0"/>
              <a:t> install --save realm</a:t>
            </a:r>
            <a:endParaRPr lang="en-VN" sz="1800" dirty="0"/>
          </a:p>
        </p:txBody>
      </p:sp>
      <p:sp>
        <p:nvSpPr>
          <p:cNvPr id="9" name="TextBox 8">
            <a:extLst>
              <a:ext uri="{FF2B5EF4-FFF2-40B4-BE49-F238E27FC236}">
                <a16:creationId xmlns:a16="http://schemas.microsoft.com/office/drawing/2014/main" id="{876800E7-7913-FB49-930D-44D8B833EAEF}"/>
              </a:ext>
            </a:extLst>
          </p:cNvPr>
          <p:cNvSpPr txBox="1"/>
          <p:nvPr/>
        </p:nvSpPr>
        <p:spPr>
          <a:xfrm>
            <a:off x="488731" y="3429000"/>
            <a:ext cx="10865067" cy="369332"/>
          </a:xfrm>
          <a:prstGeom prst="rect">
            <a:avLst/>
          </a:prstGeom>
          <a:noFill/>
        </p:spPr>
        <p:txBody>
          <a:bodyPr wrap="square" rtlCol="0">
            <a:spAutoFit/>
          </a:bodyPr>
          <a:lstStyle/>
          <a:p>
            <a:r>
              <a:rPr lang="en-US" sz="1800" dirty="0"/>
              <a:t>Next, link your project to the realm native module.</a:t>
            </a:r>
          </a:p>
        </p:txBody>
      </p:sp>
      <p:sp>
        <p:nvSpPr>
          <p:cNvPr id="10" name="TextBox 9">
            <a:extLst>
              <a:ext uri="{FF2B5EF4-FFF2-40B4-BE49-F238E27FC236}">
                <a16:creationId xmlns:a16="http://schemas.microsoft.com/office/drawing/2014/main" id="{2159EA6B-4545-484A-989C-C73B736463EB}"/>
              </a:ext>
            </a:extLst>
          </p:cNvPr>
          <p:cNvSpPr txBox="1"/>
          <p:nvPr/>
        </p:nvSpPr>
        <p:spPr>
          <a:xfrm>
            <a:off x="756744" y="3798331"/>
            <a:ext cx="10597054" cy="369332"/>
          </a:xfrm>
          <a:prstGeom prst="rect">
            <a:avLst/>
          </a:prstGeom>
          <a:solidFill>
            <a:schemeClr val="bg1">
              <a:lumMod val="95000"/>
            </a:schemeClr>
          </a:solidFill>
          <a:ln>
            <a:solidFill>
              <a:schemeClr val="accent1"/>
            </a:solidFill>
          </a:ln>
        </p:spPr>
        <p:txBody>
          <a:bodyPr wrap="square" rtlCol="0">
            <a:spAutoFit/>
          </a:bodyPr>
          <a:lstStyle/>
          <a:p>
            <a:r>
              <a:rPr lang="en-US" sz="1800" dirty="0"/>
              <a:t>cd </a:t>
            </a:r>
            <a:r>
              <a:rPr lang="en-US" sz="1800" dirty="0" err="1"/>
              <a:t>ios</a:t>
            </a:r>
            <a:r>
              <a:rPr lang="en-US" sz="1800" dirty="0"/>
              <a:t> </a:t>
            </a:r>
            <a:r>
              <a:rPr lang="en-US" sz="1800" b="1" dirty="0"/>
              <a:t>&amp;&amp;</a:t>
            </a:r>
            <a:r>
              <a:rPr lang="en-US" sz="1800" dirty="0"/>
              <a:t> pod install </a:t>
            </a:r>
            <a:r>
              <a:rPr lang="en-US" sz="1800" b="1" dirty="0"/>
              <a:t>&amp;&amp;</a:t>
            </a:r>
            <a:r>
              <a:rPr lang="en-US" sz="1800" dirty="0"/>
              <a:t> cd ..</a:t>
            </a:r>
            <a:endParaRPr lang="en-VN" sz="1800" dirty="0"/>
          </a:p>
        </p:txBody>
      </p:sp>
      <p:sp>
        <p:nvSpPr>
          <p:cNvPr id="2" name="TextBox 1">
            <a:extLst>
              <a:ext uri="{FF2B5EF4-FFF2-40B4-BE49-F238E27FC236}">
                <a16:creationId xmlns:a16="http://schemas.microsoft.com/office/drawing/2014/main" id="{BF89895F-3C08-1647-AB11-4C5FEC33AABE}"/>
              </a:ext>
            </a:extLst>
          </p:cNvPr>
          <p:cNvSpPr txBox="1"/>
          <p:nvPr/>
        </p:nvSpPr>
        <p:spPr>
          <a:xfrm>
            <a:off x="599090" y="4422900"/>
            <a:ext cx="10405241" cy="1754326"/>
          </a:xfrm>
          <a:prstGeom prst="rect">
            <a:avLst/>
          </a:prstGeom>
          <a:noFill/>
        </p:spPr>
        <p:txBody>
          <a:bodyPr wrap="square" rtlCol="0">
            <a:spAutoFit/>
          </a:bodyPr>
          <a:lstStyle/>
          <a:p>
            <a:r>
              <a:rPr lang="en-US" sz="1800" b="1" i="1" dirty="0"/>
              <a:t>Warning for Android:</a:t>
            </a:r>
            <a:r>
              <a:rPr lang="en-US" sz="1800" b="1" dirty="0"/>
              <a:t> </a:t>
            </a:r>
          </a:p>
          <a:p>
            <a:pPr marL="285750" indent="-285750">
              <a:buFont typeface="Arial" panose="020B0604020202020204" pitchFamily="34" charset="0"/>
              <a:buChar char="•"/>
            </a:pPr>
            <a:r>
              <a:rPr lang="en-US" sz="1800" dirty="0"/>
              <a:t>Depending on the version, </a:t>
            </a:r>
            <a:r>
              <a:rPr lang="en-US" sz="1800" dirty="0">
                <a:highlight>
                  <a:srgbClr val="C0C0C0"/>
                </a:highlight>
              </a:rPr>
              <a:t>react-native link</a:t>
            </a:r>
            <a:r>
              <a:rPr lang="en-US" sz="1800" dirty="0"/>
              <a:t> may generate an invalid configuration, updating Gradle correctly (</a:t>
            </a:r>
            <a:r>
              <a:rPr lang="en-US" sz="1800" dirty="0">
                <a:highlight>
                  <a:srgbClr val="C0C0C0"/>
                </a:highlight>
              </a:rPr>
              <a:t>android/</a:t>
            </a:r>
            <a:r>
              <a:rPr lang="en-US" sz="1800" dirty="0" err="1">
                <a:highlight>
                  <a:srgbClr val="C0C0C0"/>
                </a:highlight>
              </a:rPr>
              <a:t>settings.gradle</a:t>
            </a:r>
            <a:r>
              <a:rPr lang="en-US" sz="1800" dirty="0"/>
              <a:t> and </a:t>
            </a:r>
            <a:r>
              <a:rPr lang="en-US" sz="1800" dirty="0">
                <a:highlight>
                  <a:srgbClr val="C0C0C0"/>
                </a:highlight>
              </a:rPr>
              <a:t>android/app/</a:t>
            </a:r>
            <a:r>
              <a:rPr lang="en-US" sz="1800" dirty="0" err="1">
                <a:highlight>
                  <a:srgbClr val="C0C0C0"/>
                </a:highlight>
              </a:rPr>
              <a:t>build.gradle</a:t>
            </a:r>
            <a:r>
              <a:rPr lang="en-US" sz="1800" dirty="0"/>
              <a:t>) but failing to add the Realm module. </a:t>
            </a:r>
          </a:p>
          <a:p>
            <a:pPr marL="285750" indent="-285750">
              <a:buFont typeface="Arial" panose="020B0604020202020204" pitchFamily="34" charset="0"/>
              <a:buChar char="•"/>
            </a:pPr>
            <a:r>
              <a:rPr lang="en-US" sz="1800" dirty="0"/>
              <a:t>Confirm that react-native link has added the Realm module; if it has not, link manually to the library with the steps on the next slides</a:t>
            </a:r>
            <a:endParaRPr lang="en-VN" sz="1800" dirty="0"/>
          </a:p>
        </p:txBody>
      </p:sp>
    </p:spTree>
    <p:extLst>
      <p:ext uri="{BB962C8B-B14F-4D97-AF65-F5344CB8AC3E}">
        <p14:creationId xmlns:p14="http://schemas.microsoft.com/office/powerpoint/2010/main" val="18892166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C6805CF-5F4D-734D-A05E-CECBE00162B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7</a:t>
            </a:fld>
            <a:endParaRPr lang="ja-JP" altLang="en-US"/>
          </a:p>
        </p:txBody>
      </p:sp>
      <p:sp>
        <p:nvSpPr>
          <p:cNvPr id="3" name="TextBox 2">
            <a:extLst>
              <a:ext uri="{FF2B5EF4-FFF2-40B4-BE49-F238E27FC236}">
                <a16:creationId xmlns:a16="http://schemas.microsoft.com/office/drawing/2014/main" id="{93813B98-DBA7-0443-A230-6D5D26807463}"/>
              </a:ext>
            </a:extLst>
          </p:cNvPr>
          <p:cNvSpPr txBox="1"/>
          <p:nvPr/>
        </p:nvSpPr>
        <p:spPr>
          <a:xfrm>
            <a:off x="709447" y="693685"/>
            <a:ext cx="6716111" cy="369332"/>
          </a:xfrm>
          <a:prstGeom prst="rect">
            <a:avLst/>
          </a:prstGeom>
          <a:noFill/>
        </p:spPr>
        <p:txBody>
          <a:bodyPr wrap="square" rtlCol="0">
            <a:spAutoFit/>
          </a:bodyPr>
          <a:lstStyle/>
          <a:p>
            <a:r>
              <a:rPr lang="en-US" sz="1800" dirty="0"/>
              <a:t>1. Add the following lines to </a:t>
            </a:r>
            <a:r>
              <a:rPr lang="en-US" sz="1800" dirty="0">
                <a:highlight>
                  <a:srgbClr val="C0C0C0"/>
                </a:highlight>
              </a:rPr>
              <a:t>android/</a:t>
            </a:r>
            <a:r>
              <a:rPr lang="en-US" sz="1800" dirty="0" err="1">
                <a:highlight>
                  <a:srgbClr val="C0C0C0"/>
                </a:highlight>
              </a:rPr>
              <a:t>settings.gradle</a:t>
            </a:r>
            <a:r>
              <a:rPr lang="en-US" sz="1800" dirty="0"/>
              <a:t>:</a:t>
            </a:r>
            <a:endParaRPr lang="en-VN" sz="1800" dirty="0"/>
          </a:p>
        </p:txBody>
      </p:sp>
      <p:sp>
        <p:nvSpPr>
          <p:cNvPr id="4" name="Rectangle 3">
            <a:extLst>
              <a:ext uri="{FF2B5EF4-FFF2-40B4-BE49-F238E27FC236}">
                <a16:creationId xmlns:a16="http://schemas.microsoft.com/office/drawing/2014/main" id="{D6B7B29E-9735-884B-A070-C6DA562B6C6D}"/>
              </a:ext>
            </a:extLst>
          </p:cNvPr>
          <p:cNvSpPr/>
          <p:nvPr/>
        </p:nvSpPr>
        <p:spPr>
          <a:xfrm>
            <a:off x="1019502" y="1315009"/>
            <a:ext cx="10334298" cy="646331"/>
          </a:xfrm>
          <a:prstGeom prst="rect">
            <a:avLst/>
          </a:prstGeom>
          <a:solidFill>
            <a:schemeClr val="bg1">
              <a:lumMod val="95000"/>
            </a:schemeClr>
          </a:solidFill>
          <a:ln>
            <a:solidFill>
              <a:schemeClr val="accent1"/>
            </a:solidFill>
          </a:ln>
        </p:spPr>
        <p:txBody>
          <a:bodyPr wrap="square">
            <a:spAutoFit/>
          </a:bodyPr>
          <a:lstStyle/>
          <a:p>
            <a:r>
              <a:rPr lang="en-VN" sz="1800" dirty="0">
                <a:solidFill>
                  <a:srgbClr val="5C6773"/>
                </a:solidFill>
                <a:latin typeface="var(--font-monospace)"/>
                <a:ea typeface="Times New Roman" panose="02020603050405020304" pitchFamily="18" charset="0"/>
                <a:cs typeface="Times New Roman" panose="02020603050405020304" pitchFamily="18" charset="0"/>
              </a:rPr>
              <a:t>include </a:t>
            </a:r>
            <a:r>
              <a:rPr lang="en-VN" sz="1800" dirty="0">
                <a:solidFill>
                  <a:srgbClr val="86B300"/>
                </a:solidFill>
                <a:latin typeface="var(--font-monospace)"/>
                <a:ea typeface="Times New Roman" panose="02020603050405020304" pitchFamily="18" charset="0"/>
                <a:cs typeface="Times New Roman" panose="02020603050405020304" pitchFamily="18" charset="0"/>
              </a:rPr>
              <a:t>':realm'</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var(--font-monospace)"/>
                <a:ea typeface="Times New Roman" panose="02020603050405020304" pitchFamily="18" charset="0"/>
                <a:cs typeface="Times New Roman" panose="02020603050405020304" pitchFamily="18" charset="0"/>
              </a:rPr>
              <a:t>project(</a:t>
            </a:r>
            <a:r>
              <a:rPr lang="en-VN" sz="1800" dirty="0">
                <a:solidFill>
                  <a:srgbClr val="86B300"/>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).projectDir = </a:t>
            </a:r>
            <a:r>
              <a:rPr lang="en-VN" sz="1800" dirty="0">
                <a:solidFill>
                  <a:srgbClr val="F2590C"/>
                </a:solidFill>
                <a:latin typeface="var(--font-monospace)"/>
                <a:ea typeface="Times New Roman" panose="02020603050405020304" pitchFamily="18" charset="0"/>
                <a:cs typeface="Times New Roman" panose="02020603050405020304" pitchFamily="18" charset="0"/>
              </a:rPr>
              <a:t>new</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File</a:t>
            </a:r>
            <a:r>
              <a:rPr lang="en-VN" sz="1800" dirty="0">
                <a:solidFill>
                  <a:srgbClr val="5C6773"/>
                </a:solidFill>
                <a:latin typeface="var(--font-monospace)"/>
                <a:ea typeface="Times New Roman" panose="02020603050405020304" pitchFamily="18" charset="0"/>
                <a:cs typeface="Times New Roman" panose="02020603050405020304" pitchFamily="18" charset="0"/>
              </a:rPr>
              <a:t>(rootProject.projectDir, </a:t>
            </a:r>
            <a:r>
              <a:rPr lang="en-VN" sz="1800" dirty="0">
                <a:solidFill>
                  <a:srgbClr val="86B300"/>
                </a:solidFill>
                <a:latin typeface="var(--font-monospace)"/>
                <a:ea typeface="Times New Roman" panose="02020603050405020304" pitchFamily="18" charset="0"/>
                <a:cs typeface="Times New Roman" panose="02020603050405020304" pitchFamily="18" charset="0"/>
              </a:rPr>
              <a:t>'../node_modules/realm/android'</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5" name="TextBox 4">
            <a:extLst>
              <a:ext uri="{FF2B5EF4-FFF2-40B4-BE49-F238E27FC236}">
                <a16:creationId xmlns:a16="http://schemas.microsoft.com/office/drawing/2014/main" id="{472CF9A2-3F48-9447-A5F4-2047187FD85C}"/>
              </a:ext>
            </a:extLst>
          </p:cNvPr>
          <p:cNvSpPr txBox="1"/>
          <p:nvPr/>
        </p:nvSpPr>
        <p:spPr>
          <a:xfrm>
            <a:off x="709447" y="2254472"/>
            <a:ext cx="8071946" cy="369332"/>
          </a:xfrm>
          <a:prstGeom prst="rect">
            <a:avLst/>
          </a:prstGeom>
          <a:noFill/>
        </p:spPr>
        <p:txBody>
          <a:bodyPr wrap="square" rtlCol="0">
            <a:spAutoFit/>
          </a:bodyPr>
          <a:lstStyle/>
          <a:p>
            <a:r>
              <a:rPr lang="en-US" sz="1800" dirty="0"/>
              <a:t>2. Add Realm to dependencies in </a:t>
            </a:r>
            <a:r>
              <a:rPr lang="en-US" sz="1800" dirty="0">
                <a:highlight>
                  <a:srgbClr val="C0C0C0"/>
                </a:highlight>
              </a:rPr>
              <a:t>android/app/</a:t>
            </a:r>
            <a:r>
              <a:rPr lang="en-US" sz="1800" dirty="0" err="1">
                <a:highlight>
                  <a:srgbClr val="C0C0C0"/>
                </a:highlight>
              </a:rPr>
              <a:t>build.gradle</a:t>
            </a:r>
            <a:r>
              <a:rPr lang="en-US" sz="1800" dirty="0"/>
              <a:t>:</a:t>
            </a:r>
            <a:endParaRPr lang="en-VN" sz="1800" dirty="0"/>
          </a:p>
        </p:txBody>
      </p:sp>
      <p:sp>
        <p:nvSpPr>
          <p:cNvPr id="6" name="Rectangle 5">
            <a:extLst>
              <a:ext uri="{FF2B5EF4-FFF2-40B4-BE49-F238E27FC236}">
                <a16:creationId xmlns:a16="http://schemas.microsoft.com/office/drawing/2014/main" id="{393C5A87-AF83-334F-9FC7-22BD39E93014}"/>
              </a:ext>
            </a:extLst>
          </p:cNvPr>
          <p:cNvSpPr/>
          <p:nvPr/>
        </p:nvSpPr>
        <p:spPr>
          <a:xfrm>
            <a:off x="1019502" y="2747886"/>
            <a:ext cx="10334298" cy="2585323"/>
          </a:xfrm>
          <a:prstGeom prst="rect">
            <a:avLst/>
          </a:prstGeom>
          <a:solidFill>
            <a:schemeClr val="bg1">
              <a:lumMod val="95000"/>
            </a:schemeClr>
          </a:solidFill>
          <a:ln>
            <a:solidFill>
              <a:schemeClr val="accent1"/>
            </a:solidFill>
          </a:ln>
        </p:spPr>
        <p:txBody>
          <a:bodyPr wrap="square">
            <a:spAutoFit/>
          </a:bodyPr>
          <a:lstStyle/>
          <a:p>
            <a:r>
              <a:rPr lang="en-VN" sz="1800" i="1" dirty="0">
                <a:solidFill>
                  <a:srgbClr val="ABB0B6"/>
                </a:solidFill>
                <a:latin typeface="var(--font-monospace)"/>
                <a:ea typeface="Times New Roman" panose="02020603050405020304" pitchFamily="18" charset="0"/>
                <a:cs typeface="Times New Roman" panose="02020603050405020304" pitchFamily="18" charset="0"/>
              </a:rPr>
              <a:t>// When using Android Gradle plugin 3.0 or higher</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var(--font-monospace)"/>
                <a:ea typeface="Times New Roman" panose="02020603050405020304" pitchFamily="18" charset="0"/>
                <a:cs typeface="Times New Roman" panose="02020603050405020304" pitchFamily="18" charset="0"/>
              </a:rPr>
              <a:t>dependencies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var(--font-monospace)"/>
                <a:ea typeface="Times New Roman" panose="02020603050405020304" pitchFamily="18" charset="0"/>
                <a:cs typeface="Times New Roman" panose="02020603050405020304" pitchFamily="18" charset="0"/>
              </a:rPr>
              <a:t>    implementation project(</a:t>
            </a:r>
            <a:r>
              <a:rPr lang="en-VN" sz="1800" dirty="0">
                <a:solidFill>
                  <a:srgbClr val="86B300"/>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i="1" dirty="0">
                <a:solidFill>
                  <a:srgbClr val="ABB0B6"/>
                </a:solidFill>
                <a:latin typeface="var(--font-monospace)"/>
                <a:ea typeface="Times New Roman" panose="02020603050405020304" pitchFamily="18" charset="0"/>
                <a:cs typeface="Times New Roman" panose="02020603050405020304" pitchFamily="18" charset="0"/>
              </a:rPr>
              <a:t>// When using Android Gradle plugin lower than 3.0</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var(--font-monospace)"/>
                <a:ea typeface="Times New Roman" panose="02020603050405020304" pitchFamily="18" charset="0"/>
                <a:cs typeface="Times New Roman" panose="02020603050405020304" pitchFamily="18" charset="0"/>
              </a:rPr>
              <a:t>dependencies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var(--font-monospace)"/>
                <a:ea typeface="Times New Roman" panose="02020603050405020304" pitchFamily="18" charset="0"/>
                <a:cs typeface="Times New Roman" panose="02020603050405020304" pitchFamily="18" charset="0"/>
              </a:rPr>
              <a:t>    compile project(</a:t>
            </a:r>
            <a:r>
              <a:rPr lang="en-VN" sz="1800" dirty="0">
                <a:solidFill>
                  <a:srgbClr val="86B300"/>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35643009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E8102B-F967-E149-9653-2778BDFECDF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8</a:t>
            </a:fld>
            <a:endParaRPr lang="ja-JP" altLang="en-US"/>
          </a:p>
        </p:txBody>
      </p:sp>
      <p:sp>
        <p:nvSpPr>
          <p:cNvPr id="3" name="TextBox 2">
            <a:extLst>
              <a:ext uri="{FF2B5EF4-FFF2-40B4-BE49-F238E27FC236}">
                <a16:creationId xmlns:a16="http://schemas.microsoft.com/office/drawing/2014/main" id="{AE5A4F21-EE37-D349-BA3C-F5486FAFBB63}"/>
              </a:ext>
            </a:extLst>
          </p:cNvPr>
          <p:cNvSpPr txBox="1"/>
          <p:nvPr/>
        </p:nvSpPr>
        <p:spPr>
          <a:xfrm>
            <a:off x="725214" y="740979"/>
            <a:ext cx="7204842" cy="369332"/>
          </a:xfrm>
          <a:prstGeom prst="rect">
            <a:avLst/>
          </a:prstGeom>
          <a:noFill/>
        </p:spPr>
        <p:txBody>
          <a:bodyPr wrap="square" rtlCol="0">
            <a:spAutoFit/>
          </a:bodyPr>
          <a:lstStyle/>
          <a:p>
            <a:r>
              <a:rPr lang="en-US" sz="1800" dirty="0"/>
              <a:t>3. Add the import and link the package in </a:t>
            </a:r>
            <a:r>
              <a:rPr lang="en-US" sz="1800" dirty="0" err="1">
                <a:highlight>
                  <a:srgbClr val="C0C0C0"/>
                </a:highlight>
              </a:rPr>
              <a:t>MainApplication.java</a:t>
            </a:r>
            <a:r>
              <a:rPr lang="en-US" sz="1800" dirty="0"/>
              <a:t>:</a:t>
            </a:r>
            <a:endParaRPr lang="en-VN" sz="1800" dirty="0"/>
          </a:p>
        </p:txBody>
      </p:sp>
      <p:sp>
        <p:nvSpPr>
          <p:cNvPr id="4" name="Rectangle 3">
            <a:extLst>
              <a:ext uri="{FF2B5EF4-FFF2-40B4-BE49-F238E27FC236}">
                <a16:creationId xmlns:a16="http://schemas.microsoft.com/office/drawing/2014/main" id="{F5081226-4F9E-F641-8840-4CDF71C89296}"/>
              </a:ext>
            </a:extLst>
          </p:cNvPr>
          <p:cNvSpPr/>
          <p:nvPr/>
        </p:nvSpPr>
        <p:spPr>
          <a:xfrm>
            <a:off x="483476" y="1434660"/>
            <a:ext cx="11225048" cy="3318857"/>
          </a:xfrm>
          <a:prstGeom prst="rect">
            <a:avLst/>
          </a:prstGeom>
          <a:solidFill>
            <a:schemeClr val="bg1">
              <a:lumMod val="95000"/>
            </a:schemeClr>
          </a:solidFill>
          <a:ln>
            <a:noFill/>
          </a:ln>
        </p:spPr>
        <p:txBody>
          <a:bodyPr wrap="square">
            <a:spAutoFit/>
          </a:bodyPr>
          <a:lstStyle/>
          <a:p>
            <a:pPr>
              <a:lnSpc>
                <a:spcPts val="1500"/>
              </a:lnSpc>
              <a:spcAft>
                <a:spcPts val="75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VN" sz="1800" b="1" dirty="0">
                <a:latin typeface="Courier New" panose="02070309020205020404" pitchFamily="49" charset="0"/>
                <a:ea typeface="Times New Roman" panose="02020603050405020304" pitchFamily="18" charset="0"/>
                <a:cs typeface="Times New Roman" panose="02020603050405020304" pitchFamily="18" charset="0"/>
              </a:rPr>
              <a:t>import</a:t>
            </a: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dirty="0">
                <a:solidFill>
                  <a:srgbClr val="555555"/>
                </a:solidFill>
                <a:latin typeface="Courier New" panose="02070309020205020404" pitchFamily="49" charset="0"/>
                <a:ea typeface="Times New Roman" panose="02020603050405020304" pitchFamily="18" charset="0"/>
                <a:cs typeface="Times New Roman" panose="02020603050405020304" pitchFamily="18" charset="0"/>
              </a:rPr>
              <a:t>io.realm.react.RealmReactPackage</a:t>
            </a:r>
            <a:r>
              <a:rPr lang="en-VN" sz="1800" b="1" dirty="0">
                <a:latin typeface="Courier New" panose="02070309020205020404" pitchFamily="49" charset="0"/>
                <a:ea typeface="Times New Roman" panose="02020603050405020304" pitchFamily="18" charset="0"/>
                <a:cs typeface="Times New Roman" panose="02020603050405020304" pitchFamily="18" charset="0"/>
              </a:rPr>
              <a:t>;</a:t>
            </a: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i="1" dirty="0">
                <a:solidFill>
                  <a:srgbClr val="999988"/>
                </a:solidFill>
                <a:latin typeface="Courier New" panose="02070309020205020404" pitchFamily="49" charset="0"/>
                <a:ea typeface="Times New Roman" panose="02020603050405020304" pitchFamily="18" charset="0"/>
                <a:cs typeface="Times New Roman" panose="02020603050405020304" pitchFamily="18" charset="0"/>
              </a:rPr>
              <a:t>// add this import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00"/>
              </a:lnSpc>
              <a:spcAft>
                <a:spcPts val="75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00"/>
              </a:lnSpc>
              <a:spcAft>
                <a:spcPts val="75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VN" sz="1800" b="1" dirty="0">
                <a:latin typeface="Courier New" panose="02070309020205020404" pitchFamily="49" charset="0"/>
                <a:ea typeface="Times New Roman" panose="02020603050405020304" pitchFamily="18" charset="0"/>
                <a:cs typeface="Times New Roman" panose="02020603050405020304" pitchFamily="18" charset="0"/>
              </a:rPr>
              <a:t>public</a:t>
            </a: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b="1" dirty="0">
                <a:latin typeface="Courier New" panose="02070309020205020404" pitchFamily="49" charset="0"/>
                <a:ea typeface="Times New Roman" panose="02020603050405020304" pitchFamily="18" charset="0"/>
                <a:cs typeface="Times New Roman" panose="02020603050405020304" pitchFamily="18" charset="0"/>
              </a:rPr>
              <a:t>class</a:t>
            </a: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b="1" dirty="0">
                <a:solidFill>
                  <a:srgbClr val="445588"/>
                </a:solidFill>
                <a:latin typeface="Courier New" panose="02070309020205020404" pitchFamily="49" charset="0"/>
                <a:ea typeface="Times New Roman" panose="02020603050405020304" pitchFamily="18" charset="0"/>
                <a:cs typeface="Times New Roman" panose="02020603050405020304" pitchFamily="18" charset="0"/>
              </a:rPr>
              <a:t>MainApplication</a:t>
            </a: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b="1" dirty="0">
                <a:latin typeface="Courier New" panose="02070309020205020404" pitchFamily="49" charset="0"/>
                <a:ea typeface="Times New Roman" panose="02020603050405020304" pitchFamily="18" charset="0"/>
                <a:cs typeface="Times New Roman" panose="02020603050405020304" pitchFamily="18" charset="0"/>
              </a:rPr>
              <a:t>extends</a:t>
            </a: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b="1" dirty="0">
                <a:solidFill>
                  <a:srgbClr val="445588"/>
                </a:solidFill>
                <a:latin typeface="Courier New" panose="02070309020205020404" pitchFamily="49" charset="0"/>
                <a:ea typeface="Times New Roman" panose="02020603050405020304" pitchFamily="18" charset="0"/>
                <a:cs typeface="Times New Roman" panose="02020603050405020304" pitchFamily="18" charset="0"/>
              </a:rPr>
              <a:t>Application</a:t>
            </a: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b="1" dirty="0">
                <a:latin typeface="Courier New" panose="02070309020205020404" pitchFamily="49" charset="0"/>
                <a:ea typeface="Times New Roman" panose="02020603050405020304" pitchFamily="18" charset="0"/>
                <a:cs typeface="Times New Roman" panose="02020603050405020304" pitchFamily="18" charset="0"/>
              </a:rPr>
              <a:t>implements</a:t>
            </a: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b="1" dirty="0">
                <a:solidFill>
                  <a:srgbClr val="445588"/>
                </a:solidFill>
                <a:latin typeface="Courier New" panose="02070309020205020404" pitchFamily="49" charset="0"/>
                <a:ea typeface="Times New Roman" panose="02020603050405020304" pitchFamily="18" charset="0"/>
                <a:cs typeface="Times New Roman" panose="02020603050405020304" pitchFamily="18" charset="0"/>
              </a:rPr>
              <a:t>ReactApplication</a:t>
            </a: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b="1" dirty="0">
                <a:latin typeface="Courier New" panose="020703090202050204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00"/>
              </a:lnSpc>
              <a:spcAft>
                <a:spcPts val="75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b="1" dirty="0">
                <a:solidFill>
                  <a:srgbClr val="3C5D5D"/>
                </a:solidFill>
                <a:latin typeface="Courier New" panose="02070309020205020404" pitchFamily="49" charset="0"/>
                <a:ea typeface="Times New Roman" panose="02020603050405020304" pitchFamily="18" charset="0"/>
                <a:cs typeface="Times New Roman" panose="02020603050405020304" pitchFamily="18" charset="0"/>
              </a:rPr>
              <a:t>@Override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00"/>
              </a:lnSpc>
              <a:spcAft>
                <a:spcPts val="75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b="1" dirty="0">
                <a:latin typeface="Courier New" panose="02070309020205020404" pitchFamily="49" charset="0"/>
                <a:ea typeface="Times New Roman" panose="02020603050405020304" pitchFamily="18" charset="0"/>
                <a:cs typeface="Times New Roman" panose="02020603050405020304" pitchFamily="18" charset="0"/>
              </a:rPr>
              <a:t>protected</a:t>
            </a: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b="1" dirty="0">
                <a:solidFill>
                  <a:srgbClr val="445588"/>
                </a:solidFill>
                <a:latin typeface="Courier New" panose="02070309020205020404" pitchFamily="49" charset="0"/>
                <a:ea typeface="Times New Roman" panose="02020603050405020304" pitchFamily="18" charset="0"/>
                <a:cs typeface="Times New Roman" panose="02020603050405020304" pitchFamily="18" charset="0"/>
              </a:rPr>
              <a:t>List</a:t>
            </a:r>
            <a:r>
              <a:rPr lang="en-VN" sz="1800" b="1" dirty="0">
                <a:latin typeface="Courier New" panose="02070309020205020404" pitchFamily="49" charset="0"/>
                <a:ea typeface="Times New Roman" panose="02020603050405020304" pitchFamily="18" charset="0"/>
                <a:cs typeface="Times New Roman" panose="02020603050405020304" pitchFamily="18" charset="0"/>
              </a:rPr>
              <a:t>&lt;</a:t>
            </a:r>
            <a:r>
              <a:rPr lang="en-VN" sz="1800" b="1" dirty="0">
                <a:solidFill>
                  <a:srgbClr val="445588"/>
                </a:solidFill>
                <a:latin typeface="Courier New" panose="02070309020205020404" pitchFamily="49" charset="0"/>
                <a:ea typeface="Times New Roman" panose="02020603050405020304" pitchFamily="18" charset="0"/>
                <a:cs typeface="Times New Roman" panose="02020603050405020304" pitchFamily="18" charset="0"/>
              </a:rPr>
              <a:t>ReactPackage</a:t>
            </a:r>
            <a:r>
              <a:rPr lang="en-VN" sz="1800" b="1" dirty="0">
                <a:latin typeface="Courier New" panose="02070309020205020404" pitchFamily="49" charset="0"/>
                <a:ea typeface="Times New Roman" panose="02020603050405020304" pitchFamily="18" charset="0"/>
                <a:cs typeface="Times New Roman" panose="02020603050405020304" pitchFamily="18" charset="0"/>
              </a:rPr>
              <a:t>&gt;</a:t>
            </a: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b="1" dirty="0">
                <a:solidFill>
                  <a:srgbClr val="990000"/>
                </a:solidFill>
                <a:latin typeface="Courier New" panose="02070309020205020404" pitchFamily="49" charset="0"/>
                <a:ea typeface="Times New Roman" panose="02020603050405020304" pitchFamily="18" charset="0"/>
                <a:cs typeface="Times New Roman" panose="02020603050405020304" pitchFamily="18" charset="0"/>
              </a:rPr>
              <a:t>getPackages</a:t>
            </a:r>
            <a:r>
              <a:rPr lang="en-VN" sz="1800" b="1" dirty="0">
                <a:latin typeface="Courier New" panose="02070309020205020404" pitchFamily="49" charset="0"/>
                <a:ea typeface="Times New Roman" panose="02020603050405020304" pitchFamily="18" charset="0"/>
                <a:cs typeface="Times New Roman" panose="02020603050405020304" pitchFamily="18" charset="0"/>
              </a:rPr>
              <a:t>()</a:t>
            </a: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b="1" dirty="0">
                <a:latin typeface="Courier New" panose="020703090202050204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00"/>
              </a:lnSpc>
              <a:spcAft>
                <a:spcPts val="75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b="1" dirty="0">
                <a:latin typeface="Courier New" panose="02070309020205020404" pitchFamily="49" charset="0"/>
                <a:ea typeface="Times New Roman" panose="02020603050405020304" pitchFamily="18" charset="0"/>
                <a:cs typeface="Times New Roman" panose="02020603050405020304" pitchFamily="18" charset="0"/>
              </a:rPr>
              <a:t>return</a:t>
            </a: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b="1" dirty="0">
                <a:solidFill>
                  <a:srgbClr val="445588"/>
                </a:solidFill>
                <a:latin typeface="Courier New" panose="02070309020205020404" pitchFamily="49" charset="0"/>
                <a:ea typeface="Times New Roman" panose="02020603050405020304" pitchFamily="18" charset="0"/>
                <a:cs typeface="Times New Roman" panose="02020603050405020304" pitchFamily="18" charset="0"/>
              </a:rPr>
              <a:t>Arrays</a:t>
            </a:r>
            <a:r>
              <a:rPr lang="en-VN" sz="1800" b="1" dirty="0">
                <a:latin typeface="Courier New" panose="02070309020205020404" pitchFamily="49" charset="0"/>
                <a:ea typeface="Times New Roman" panose="02020603050405020304" pitchFamily="18" charset="0"/>
                <a:cs typeface="Times New Roman" panose="02020603050405020304" pitchFamily="18" charset="0"/>
              </a:rPr>
              <a:t>.&lt;</a:t>
            </a:r>
            <a:r>
              <a:rPr lang="en-VN" sz="1800" b="1" dirty="0">
                <a:solidFill>
                  <a:srgbClr val="445588"/>
                </a:solidFill>
                <a:latin typeface="Courier New" panose="02070309020205020404" pitchFamily="49" charset="0"/>
                <a:ea typeface="Times New Roman" panose="02020603050405020304" pitchFamily="18" charset="0"/>
                <a:cs typeface="Times New Roman" panose="02020603050405020304" pitchFamily="18" charset="0"/>
              </a:rPr>
              <a:t>ReactPackage</a:t>
            </a:r>
            <a:r>
              <a:rPr lang="en-VN" sz="1800" b="1" dirty="0">
                <a:latin typeface="Courier New" panose="02070309020205020404" pitchFamily="49" charset="0"/>
                <a:ea typeface="Times New Roman" panose="02020603050405020304" pitchFamily="18" charset="0"/>
                <a:cs typeface="Times New Roman" panose="02020603050405020304" pitchFamily="18" charset="0"/>
              </a:rPr>
              <a:t>&gt;</a:t>
            </a:r>
            <a:r>
              <a:rPr lang="en-VN" sz="1800" dirty="0">
                <a:solidFill>
                  <a:srgbClr val="1C233F"/>
                </a:solidFill>
                <a:latin typeface="Courier New" panose="02070309020205020404" pitchFamily="49" charset="0"/>
                <a:ea typeface="Times New Roman" panose="02020603050405020304" pitchFamily="18" charset="0"/>
                <a:cs typeface="Times New Roman" panose="02020603050405020304" pitchFamily="18" charset="0"/>
              </a:rPr>
              <a:t>asList</a:t>
            </a:r>
            <a:r>
              <a:rPr lang="en-VN" sz="1800" b="1" dirty="0">
                <a:latin typeface="Courier New" panose="020703090202050204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00"/>
              </a:lnSpc>
              <a:spcAft>
                <a:spcPts val="75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b="1" dirty="0">
                <a:latin typeface="Courier New" panose="02070309020205020404" pitchFamily="49" charset="0"/>
                <a:ea typeface="Times New Roman" panose="02020603050405020304" pitchFamily="18" charset="0"/>
                <a:cs typeface="Times New Roman" panose="02020603050405020304" pitchFamily="18" charset="0"/>
              </a:rPr>
              <a:t>new</a:t>
            </a: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b="1" dirty="0">
                <a:solidFill>
                  <a:srgbClr val="990000"/>
                </a:solidFill>
                <a:latin typeface="Courier New" panose="02070309020205020404" pitchFamily="49" charset="0"/>
                <a:ea typeface="Times New Roman" panose="02020603050405020304" pitchFamily="18" charset="0"/>
                <a:cs typeface="Times New Roman" panose="02020603050405020304" pitchFamily="18" charset="0"/>
              </a:rPr>
              <a:t>MainReactPackage</a:t>
            </a:r>
            <a:r>
              <a:rPr lang="en-VN" sz="1800" b="1" dirty="0">
                <a:latin typeface="Courier New" panose="020703090202050204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00"/>
              </a:lnSpc>
              <a:spcAft>
                <a:spcPts val="75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b="1" dirty="0">
                <a:latin typeface="Courier New" panose="02070309020205020404" pitchFamily="49" charset="0"/>
                <a:ea typeface="Times New Roman" panose="02020603050405020304" pitchFamily="18" charset="0"/>
                <a:cs typeface="Times New Roman" panose="02020603050405020304" pitchFamily="18" charset="0"/>
              </a:rPr>
              <a:t>new</a:t>
            </a: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b="1" dirty="0">
                <a:solidFill>
                  <a:srgbClr val="990000"/>
                </a:solidFill>
                <a:latin typeface="Courier New" panose="02070309020205020404" pitchFamily="49" charset="0"/>
                <a:ea typeface="Times New Roman" panose="02020603050405020304" pitchFamily="18" charset="0"/>
                <a:cs typeface="Times New Roman" panose="02020603050405020304" pitchFamily="18" charset="0"/>
              </a:rPr>
              <a:t>RealmReactPackage</a:t>
            </a:r>
            <a:r>
              <a:rPr lang="en-VN" sz="1800" b="1" dirty="0">
                <a:latin typeface="Courier New" panose="02070309020205020404" pitchFamily="49" charset="0"/>
                <a:ea typeface="Times New Roman" panose="02020603050405020304" pitchFamily="18" charset="0"/>
                <a:cs typeface="Times New Roman" panose="02020603050405020304" pitchFamily="18" charset="0"/>
              </a:rPr>
              <a:t>()</a:t>
            </a: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i="1" dirty="0">
                <a:solidFill>
                  <a:srgbClr val="999988"/>
                </a:solidFill>
                <a:latin typeface="Courier New" panose="02070309020205020404" pitchFamily="49" charset="0"/>
                <a:ea typeface="Times New Roman" panose="02020603050405020304" pitchFamily="18" charset="0"/>
                <a:cs typeface="Times New Roman" panose="02020603050405020304" pitchFamily="18" charset="0"/>
              </a:rPr>
              <a:t>// add this line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00"/>
              </a:lnSpc>
              <a:spcAft>
                <a:spcPts val="75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b="1" dirty="0">
                <a:latin typeface="Courier New" panose="020703090202050204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500"/>
              </a:lnSpc>
              <a:spcAft>
                <a:spcPts val="75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VN" sz="1800" dirty="0">
                <a:solidFill>
                  <a:srgbClr val="333333"/>
                </a:solidFill>
                <a:latin typeface="Courier New" panose="02070309020205020404" pitchFamily="49" charset="0"/>
                <a:ea typeface="Times New Roman" panose="02020603050405020304" pitchFamily="18" charset="0"/>
                <a:cs typeface="Times New Roman" panose="02020603050405020304" pitchFamily="18" charset="0"/>
              </a:rPr>
              <a:t>    </a:t>
            </a:r>
            <a:r>
              <a:rPr lang="en-VN" sz="1800" b="1" dirty="0">
                <a:latin typeface="Courier New" panose="020703090202050204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b="1" dirty="0">
                <a:latin typeface="Courier New" panose="02070309020205020404" pitchFamily="49" charset="0"/>
                <a:ea typeface="Times New Roman" panose="02020603050405020304" pitchFamily="18" charset="0"/>
              </a:rPr>
              <a:t>}</a:t>
            </a:r>
            <a:r>
              <a:rPr lang="en-VN" sz="1800" dirty="0"/>
              <a:t> </a:t>
            </a:r>
          </a:p>
        </p:txBody>
      </p:sp>
    </p:spTree>
    <p:extLst>
      <p:ext uri="{BB962C8B-B14F-4D97-AF65-F5344CB8AC3E}">
        <p14:creationId xmlns:p14="http://schemas.microsoft.com/office/powerpoint/2010/main" val="14381642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9D58CC0-9F4C-9446-A7B6-14976F0D49A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9</a:t>
            </a:fld>
            <a:endParaRPr lang="ja-JP" altLang="en-US"/>
          </a:p>
        </p:txBody>
      </p:sp>
      <p:sp>
        <p:nvSpPr>
          <p:cNvPr id="3" name="TextBox 2">
            <a:extLst>
              <a:ext uri="{FF2B5EF4-FFF2-40B4-BE49-F238E27FC236}">
                <a16:creationId xmlns:a16="http://schemas.microsoft.com/office/drawing/2014/main" id="{B2AACE7F-36C5-6C40-8D7B-BD7F209CEAF1}"/>
              </a:ext>
            </a:extLst>
          </p:cNvPr>
          <p:cNvSpPr txBox="1"/>
          <p:nvPr/>
        </p:nvSpPr>
        <p:spPr>
          <a:xfrm>
            <a:off x="475593" y="977467"/>
            <a:ext cx="11427373" cy="646331"/>
          </a:xfrm>
          <a:prstGeom prst="rect">
            <a:avLst/>
          </a:prstGeom>
          <a:noFill/>
        </p:spPr>
        <p:txBody>
          <a:bodyPr wrap="square" rtlCol="0">
            <a:spAutoFit/>
          </a:bodyPr>
          <a:lstStyle/>
          <a:p>
            <a:r>
              <a:rPr lang="en-US" sz="1800" dirty="0"/>
              <a:t>You’re now ready to go. To see Realm in action, replace the definition of class &lt;project-name&gt; with the following in </a:t>
            </a:r>
            <a:r>
              <a:rPr lang="en-US" sz="1800" dirty="0" err="1">
                <a:highlight>
                  <a:srgbClr val="C0C0C0"/>
                </a:highlight>
              </a:rPr>
              <a:t>App.js</a:t>
            </a:r>
            <a:r>
              <a:rPr lang="en-US" sz="1800" dirty="0"/>
              <a:t>:</a:t>
            </a:r>
            <a:endParaRPr lang="en-VN" sz="1800" dirty="0"/>
          </a:p>
        </p:txBody>
      </p:sp>
      <p:sp>
        <p:nvSpPr>
          <p:cNvPr id="5" name="Rectangle 4">
            <a:extLst>
              <a:ext uri="{FF2B5EF4-FFF2-40B4-BE49-F238E27FC236}">
                <a16:creationId xmlns:a16="http://schemas.microsoft.com/office/drawing/2014/main" id="{1832B21D-09A6-EA47-838D-BB28B6846FC6}"/>
              </a:ext>
            </a:extLst>
          </p:cNvPr>
          <p:cNvSpPr/>
          <p:nvPr/>
        </p:nvSpPr>
        <p:spPr>
          <a:xfrm>
            <a:off x="1392621" y="2042763"/>
            <a:ext cx="5796455" cy="4250523"/>
          </a:xfrm>
          <a:prstGeom prst="rect">
            <a:avLst/>
          </a:prstGeom>
          <a:solidFill>
            <a:schemeClr val="bg1">
              <a:lumMod val="95000"/>
            </a:schemeClr>
          </a:solidFill>
          <a:ln>
            <a:noFill/>
          </a:ln>
        </p:spPr>
        <p:txBody>
          <a:bodyPr wrap="square">
            <a:spAutoFit/>
          </a:bodyPr>
          <a:lstStyle/>
          <a:p>
            <a:pPr>
              <a:lnSpc>
                <a:spcPts val="17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 = require(</a:t>
            </a:r>
            <a:r>
              <a:rPr lang="en-VN" sz="1800" dirty="0">
                <a:solidFill>
                  <a:srgbClr val="86B300"/>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export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default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class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App</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extends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Component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constructor</a:t>
            </a:r>
            <a:r>
              <a:rPr lang="en-VN" sz="1800" dirty="0">
                <a:solidFill>
                  <a:srgbClr val="5C6773"/>
                </a:solidFill>
                <a:latin typeface="var(--font-monospace)"/>
                <a:ea typeface="Times New Roman" panose="02020603050405020304" pitchFamily="18" charset="0"/>
                <a:cs typeface="Times New Roman" panose="02020603050405020304" pitchFamily="18" charset="0"/>
              </a:rPr>
              <a:t>(props)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super</a:t>
            </a:r>
            <a:r>
              <a:rPr lang="en-VN" sz="1800" dirty="0">
                <a:solidFill>
                  <a:srgbClr val="5C6773"/>
                </a:solidFill>
                <a:latin typeface="var(--font-monospace)"/>
                <a:ea typeface="Times New Roman" panose="02020603050405020304" pitchFamily="18" charset="0"/>
                <a:cs typeface="Times New Roman" panose="02020603050405020304" pitchFamily="18" charset="0"/>
              </a:rPr>
              <a:t>(props);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this</a:t>
            </a:r>
            <a:r>
              <a:rPr lang="en-VN" sz="1800" dirty="0">
                <a:solidFill>
                  <a:srgbClr val="5C6773"/>
                </a:solidFill>
                <a:latin typeface="var(--font-monospace)"/>
                <a:ea typeface="Times New Roman" panose="02020603050405020304" pitchFamily="18" charset="0"/>
                <a:cs typeface="Times New Roman" panose="02020603050405020304" pitchFamily="18" charset="0"/>
              </a:rPr>
              <a:t>.state = { realm: </a:t>
            </a:r>
            <a:r>
              <a:rPr lang="en-VN" sz="1800" dirty="0">
                <a:solidFill>
                  <a:srgbClr val="F2590C"/>
                </a:solidFill>
                <a:latin typeface="var(--font-monospace)"/>
                <a:ea typeface="Times New Roman" panose="02020603050405020304" pitchFamily="18" charset="0"/>
                <a:cs typeface="Times New Roman" panose="02020603050405020304" pitchFamily="18" charset="0"/>
              </a:rPr>
              <a:t>null</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componentDidMount()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.open({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schema: [{name: </a:t>
            </a:r>
            <a:r>
              <a:rPr lang="en-VN" sz="1800" dirty="0">
                <a:solidFill>
                  <a:srgbClr val="86B300"/>
                </a:solidFill>
                <a:latin typeface="var(--font-monospace)"/>
                <a:ea typeface="Times New Roman" panose="02020603050405020304" pitchFamily="18" charset="0"/>
                <a:cs typeface="Times New Roman" panose="02020603050405020304" pitchFamily="18" charset="0"/>
              </a:rPr>
              <a:t>'Dog'</a:t>
            </a:r>
            <a:r>
              <a:rPr lang="en-VN" sz="1800" dirty="0">
                <a:solidFill>
                  <a:srgbClr val="5C6773"/>
                </a:solidFill>
                <a:latin typeface="var(--font-monospace)"/>
                <a:ea typeface="Times New Roman" panose="02020603050405020304" pitchFamily="18" charset="0"/>
                <a:cs typeface="Times New Roman" panose="02020603050405020304" pitchFamily="18" charset="0"/>
              </a:rPr>
              <a:t>, properties: {name: </a:t>
            </a:r>
            <a:r>
              <a:rPr lang="en-VN" sz="1800" dirty="0">
                <a:solidFill>
                  <a:srgbClr val="86B300"/>
                </a:solidFill>
                <a:latin typeface="var(--font-monospace)"/>
                <a:ea typeface="Times New Roman" panose="02020603050405020304" pitchFamily="18" charset="0"/>
                <a:cs typeface="Times New Roman" panose="02020603050405020304" pitchFamily="18" charset="0"/>
              </a:rPr>
              <a:t>'string'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}).then(realm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realm.write(()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realm.create(</a:t>
            </a:r>
            <a:r>
              <a:rPr lang="en-VN" sz="1800" dirty="0">
                <a:solidFill>
                  <a:srgbClr val="86B300"/>
                </a:solidFill>
                <a:latin typeface="var(--font-monospace)"/>
                <a:ea typeface="Times New Roman" panose="02020603050405020304" pitchFamily="18" charset="0"/>
                <a:cs typeface="Times New Roman" panose="02020603050405020304" pitchFamily="18" charset="0"/>
              </a:rPr>
              <a:t>'Dog'</a:t>
            </a: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'Rex'</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this</a:t>
            </a:r>
            <a:r>
              <a:rPr lang="en-VN" sz="1800" dirty="0">
                <a:solidFill>
                  <a:srgbClr val="5C6773"/>
                </a:solidFill>
                <a:latin typeface="var(--font-monospace)"/>
                <a:ea typeface="Times New Roman" panose="02020603050405020304" pitchFamily="18" charset="0"/>
                <a:cs typeface="Times New Roman" panose="02020603050405020304" pitchFamily="18" charset="0"/>
              </a:rPr>
              <a:t>.setState({ realm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84760475"/>
      </p:ext>
    </p:extLst>
  </p:cSld>
  <p:clrMapOvr>
    <a:masterClrMapping/>
  </p:clrMapOvr>
</p:sld>
</file>

<file path=ppt/theme/theme1.xml><?xml version="1.0" encoding="utf-8"?>
<a:theme xmlns:a="http://schemas.openxmlformats.org/drawingml/2006/main" name="cc_blu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4091</TotalTime>
  <Words>2154</Words>
  <Application>Microsoft Macintosh PowerPoint</Application>
  <PresentationFormat>Widescreen</PresentationFormat>
  <Paragraphs>297</Paragraphs>
  <Slides>22</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var(--font-monospace)</vt:lpstr>
      <vt:lpstr>Arial</vt:lpstr>
      <vt:lpstr>Calibri</vt:lpstr>
      <vt:lpstr>Courier New</vt:lpstr>
      <vt:lpstr>Times New Roman</vt:lpstr>
      <vt:lpstr>cc_blue</vt:lpstr>
      <vt:lpstr>React Native Basic</vt:lpstr>
      <vt:lpstr>Popular libraries</vt:lpstr>
      <vt:lpstr>Realm Database</vt:lpstr>
      <vt:lpstr>Getting Start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Realms</vt:lpstr>
      <vt:lpstr>PowerPoint Presentation</vt:lpstr>
      <vt:lpstr>PowerPoint Presentation</vt:lpstr>
      <vt:lpstr>PowerPoint Presentation</vt:lpstr>
      <vt:lpstr>PowerPoint Presentation</vt:lpstr>
      <vt:lpstr>PowerPoint Presentation</vt:lpstr>
      <vt:lpstr>PowerPoint Presentation</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ReactNative Basic</dc:title>
  <dc:creator>Khanh Le</dc:creator>
  <cp:lastModifiedBy>Khanh Le</cp:lastModifiedBy>
  <cp:revision>70</cp:revision>
  <cp:lastPrinted>2020-04-06T06:57:46Z</cp:lastPrinted>
  <dcterms:created xsi:type="dcterms:W3CDTF">2020-04-06T02:02:09Z</dcterms:created>
  <dcterms:modified xsi:type="dcterms:W3CDTF">2020-04-12T04:45:25Z</dcterms:modified>
</cp:coreProperties>
</file>